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6" r:id="rId2"/>
    <p:sldId id="315" r:id="rId3"/>
    <p:sldId id="475" r:id="rId4"/>
    <p:sldId id="476" r:id="rId5"/>
    <p:sldId id="257" r:id="rId6"/>
    <p:sldId id="258" r:id="rId7"/>
    <p:sldId id="259" r:id="rId8"/>
    <p:sldId id="260" r:id="rId9"/>
    <p:sldId id="261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3" r:id="rId38"/>
    <p:sldId id="294" r:id="rId39"/>
    <p:sldId id="295" r:id="rId40"/>
    <p:sldId id="296" r:id="rId41"/>
    <p:sldId id="290" r:id="rId42"/>
    <p:sldId id="291" r:id="rId43"/>
    <p:sldId id="292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478" r:id="rId52"/>
    <p:sldId id="477" r:id="rId53"/>
    <p:sldId id="311" r:id="rId54"/>
    <p:sldId id="312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3" r:id="rId63"/>
    <p:sldId id="314" r:id="rId64"/>
    <p:sldId id="479" r:id="rId65"/>
  </p:sldIdLst>
  <p:sldSz cx="12192000" cy="6858000"/>
  <p:notesSz cx="7104063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14" y="9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54240E19-DD07-4921-8758-F6F13A7E1FD3}" type="datetimeFigureOut">
              <a:rPr lang="de-DE" smtClean="0"/>
              <a:t>24.08.2023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B1BF4654-E88B-4E1C-B216-47435DD3CC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0116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FCFFB7-165C-F0A7-4E75-137CFB2B56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DBCE42F-6678-F7DF-5101-DB09C2DC17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0A01F4D-76E4-740B-65A9-90574AFE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0E63F-E9B1-443A-9584-0185181486C9}" type="datetime1">
              <a:rPr lang="de-DE" smtClean="0"/>
              <a:t>24.08.2023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7F49E3D-918C-CBF0-F165-F10610312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2AF7E6-04A5-2037-E91F-0C609241F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7118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4ED229-CCF7-4188-8DE9-F099A1117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0BD8C38-61C4-FBBE-600C-E6F8F6B6E9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3648DCF-7475-0396-B73B-7EAA42635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EB291-21BD-4699-8241-BF90E269040A}" type="datetime1">
              <a:rPr lang="de-DE" smtClean="0"/>
              <a:t>24.08.2023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93D9B2D-8715-EACC-43F0-5E56A10B0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2EE37E7-6E72-3149-8AEF-9F082508E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6917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70AD23F-B46F-57D2-B505-DF82371950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325EE49-39B0-1F32-64DA-87E5DE3BF8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8D4281A-50DB-9B8D-2810-6016A7457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5AE7-F4DE-4E1F-8D81-E9AD7DDCB15F}" type="datetime1">
              <a:rPr lang="de-DE" smtClean="0"/>
              <a:t>24.08.2023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0767464-27F8-A18A-E705-0679672F2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5B7B107-EA55-4875-E5FD-96F11B5F7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806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455AC0-288C-7123-32B6-A16BB4DA9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C0C203-C8E3-4F8C-FE7A-A331E9D9C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EEF69A-AAE2-8F2E-2EFC-F19BD41F8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13284-9F17-4454-94D5-ABCD74E132CB}" type="datetime1">
              <a:rPr lang="de-DE" smtClean="0"/>
              <a:t>24.08.2023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8220CC6-4B05-18A0-BEBC-55B027936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91D8AFA-9DE5-1A76-89A2-8E665F05E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2383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364366-A86D-75B5-7E07-2F44B0A23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E505E7D-ABC5-16EC-5DB9-CA4D02F12D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3B4A6A0-8314-9152-153A-BE42DDE6C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5CAAA-46B9-484E-885A-771BAB17B743}" type="datetime1">
              <a:rPr lang="de-DE" smtClean="0"/>
              <a:t>24.08.2023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32EEC0-7FFF-86FD-1F74-8EEF7F8BE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633A886-E691-F858-9D80-956045A85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3027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7F7E2C-F762-40A9-E106-73ADB18AC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AC9D9D-B9EE-E8C0-FEB3-B5DEDF227B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04FDB27-4E9A-4987-FD25-3E4E4071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3122CF5-60A1-14BE-A4FA-511F3434D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2399F-930B-4F94-B8F5-133433787B07}" type="datetime1">
              <a:rPr lang="de-DE" smtClean="0"/>
              <a:t>24.08.2023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C859501-C104-F64E-F87E-449BC75AB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76E8DD3-6B16-5374-BA31-3FD2E95BD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8006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63DD7F-89A3-1282-58E2-010451BB2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146B9C7-08DC-7BE3-B163-228673AEDB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D8AB33C-661A-302D-446B-5823145D55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C514FD7-C9E5-314F-E115-A5BF3FB140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013E22A-A152-62DC-9DA3-BAA0D211D5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0C296E2-6789-6FEF-919E-9FB5E1243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349C2-DC16-48BC-83EE-7DAB0611AD5A}" type="datetime1">
              <a:rPr lang="de-DE" smtClean="0"/>
              <a:t>24.08.2023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A9BDC93-AB39-2451-2D13-9FDCE553E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DD682BA-FDDE-32EE-BB4B-11046F69F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5846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108C9F-B060-5A55-C64B-26CEFE649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2C507A9-8A20-07D2-D9D8-BAE7BC26D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434F8-20F0-48F8-9F46-1C4BC3FFEE62}" type="datetime1">
              <a:rPr lang="de-DE" smtClean="0"/>
              <a:t>24.08.2023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6623622-007B-A290-3C1B-73813A361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DBA40FA-570C-D156-C6A3-D3C63A160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3504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6D14937-7B87-1F43-E66A-7C28D3A49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B539-DEDC-428C-A6EB-CC3A6FB7BB7A}" type="datetime1">
              <a:rPr lang="de-DE" smtClean="0"/>
              <a:t>24.08.2023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F6DC2C9-8330-6BEE-C5B1-79FB41813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5991AEA-2389-95F2-7B70-ED5B73340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4102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1AAE70-BC70-2494-177C-8FC352611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4255FB-3959-CC28-0497-2414613AE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A7F74A5-7CF3-FA13-F070-F10CBF114E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B4FA4F-27E4-805C-93CB-AA1058219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1FC9E-6DE2-425F-A267-0089EEA2252D}" type="datetime1">
              <a:rPr lang="de-DE" smtClean="0"/>
              <a:t>24.08.2023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A4A928D-3F38-5212-5F0C-C8F3901D4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F204CF9-80F0-6A47-3A7C-5C6B1C49C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3307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D8471D-E50E-3AF5-DBD3-7633A35A8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9CAB5B7-9E11-C44B-051E-5B6FB94D9F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2BCF917-30C3-7938-3B1E-345389F5F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0632971-1A6C-4A6A-93A3-4DA5C2621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7DCD-72D7-4427-9524-46FC9565B650}" type="datetime1">
              <a:rPr lang="de-DE" smtClean="0"/>
              <a:t>24.08.2023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21F1E62-4FCF-536D-F716-9A49DDAEC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9C3CA1D-758B-1C18-06BF-F50DA9DFF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8830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67000">
              <a:schemeClr val="accent1">
                <a:lumMod val="20000"/>
                <a:lumOff val="80000"/>
              </a:schemeClr>
            </a:gs>
            <a:gs pos="83000">
              <a:schemeClr val="tx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B5EDB7F-5031-81F9-F1C3-22A24BD43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8E5B354-8076-DFDB-D76C-065F77B56C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92F3C5D-10A0-EEA7-FDDB-D20DFCEE28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AE62C-3FCB-412F-8C36-8328E1E3E850}" type="datetime1">
              <a:rPr lang="de-DE" smtClean="0"/>
              <a:t>24.08.2023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20266D-CAA8-3FBC-92BA-C2A5D598A5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054CA9-A3D5-8082-0337-99CDC16334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B0283-3AC8-4854-9BAB-5D829BA673A7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A073F2B-F7A0-1642-784B-1BCA3F67C856}"/>
              </a:ext>
            </a:extLst>
          </p:cNvPr>
          <p:cNvSpPr txBox="1"/>
          <p:nvPr userDrawn="1"/>
        </p:nvSpPr>
        <p:spPr>
          <a:xfrm rot="1246574">
            <a:off x="569601" y="2389129"/>
            <a:ext cx="10778859" cy="1323439"/>
          </a:xfrm>
          <a:prstGeom prst="rect">
            <a:avLst/>
          </a:prstGeom>
          <a:solidFill>
            <a:schemeClr val="bg1">
              <a:lumMod val="95000"/>
              <a:alpha val="2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sz="8000" dirty="0">
                <a:solidFill>
                  <a:schemeClr val="bg2">
                    <a:alpha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©Christian Schöndorfer</a:t>
            </a:r>
          </a:p>
        </p:txBody>
      </p:sp>
    </p:spTree>
    <p:extLst>
      <p:ext uri="{BB962C8B-B14F-4D97-AF65-F5344CB8AC3E}">
        <p14:creationId xmlns:p14="http://schemas.microsoft.com/office/powerpoint/2010/main" val="217465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tepped_reckoner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ph-noe.zoom.us/j/99573205101?pwd=dnpnUm1jWHhodzRBMFBUVkhQclFKUT09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de.wikipedia.org/wiki/Alan_Turing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56.png"/><Relationship Id="rId4" Type="http://schemas.openxmlformats.org/officeDocument/2006/relationships/oleObject" Target="../embeddings/oleObject5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oleObject" Target="../embeddings/oleObject8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http://did.mat.uni-bayreuth.de/~heike/Grundschule/Mathe/Arithmetik/Zahlenraum/zeichenklein.gif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http://members.tripod.com/sfabel/mathematik/images/Image44.gif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ernhelfer.de/schuelerlexikon/mathematik/artikel/rechnen-mit-dem-abakus#:~:text=Der%20%E2%80%9Emoderne%E2%80%9C%20Abakus%20besteht%20aus,sogar%20potenziert%20und%20radiziert%20werden.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Al-Chwarizmi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amera 4">
            <a:extLst>
              <a:ext uri="{FF2B5EF4-FFF2-40B4-BE49-F238E27FC236}">
                <a16:creationId xmlns:a16="http://schemas.microsoft.com/office/drawing/2014/main" id="{991F7BAC-2B61-9178-9516-822E8D5344FF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23153" y="341220"/>
            <a:ext cx="2057400" cy="2057400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34B94A5-E1D7-941C-3278-C74C116CB4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/>
              <a:t>Geschichte – und</a:t>
            </a:r>
            <a:br>
              <a:rPr lang="de-AT" dirty="0"/>
            </a:br>
            <a:r>
              <a:rPr lang="de-AT" dirty="0"/>
              <a:t>Einführung in die Informatik 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838F2CA-49FA-95DB-7BA1-2D31DCC85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1</a:t>
            </a:fld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19F391B-714F-149D-52DA-84D35CB9D56F}"/>
              </a:ext>
            </a:extLst>
          </p:cNvPr>
          <p:cNvSpPr txBox="1"/>
          <p:nvPr/>
        </p:nvSpPr>
        <p:spPr>
          <a:xfrm>
            <a:off x="1340147" y="4904640"/>
            <a:ext cx="95117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/>
              <a:t>Nicht mit Erfindungen, sondern mit Verbesserungen macht man Vermögen</a:t>
            </a:r>
          </a:p>
          <a:p>
            <a:pPr algn="r"/>
            <a:r>
              <a:rPr lang="de-AT" sz="2400" dirty="0"/>
              <a:t>Henry Ford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4141356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C15116-FF59-611A-2E59-F26B673B7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Zahlensysteme</a:t>
            </a:r>
            <a:endParaRPr lang="de-DE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99BDF6E-9BDC-35AF-4175-EA34F94FB1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54" y="1825625"/>
            <a:ext cx="8508891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A043DAD-A54F-7260-B208-81CD24CE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7234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7F3E8A-6699-6FBB-75D2-E54B7FCCC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Zahlensysteme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CD6C37D-CA12-4CAE-0B96-74B95D9EF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1679 entwirft Gottfried Wilhelm Leibnitz das Binärsystem</a:t>
            </a:r>
          </a:p>
          <a:p>
            <a:pPr marL="0" indent="0">
              <a:buNone/>
            </a:pPr>
            <a:r>
              <a:rPr lang="de-AT" dirty="0"/>
              <a:t>	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 + 0 = 0</a:t>
            </a:r>
          </a:p>
          <a:p>
            <a:pPr marL="0" indent="0">
              <a:buNone/>
            </a:pP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0 + 1 = 1</a:t>
            </a:r>
          </a:p>
          <a:p>
            <a:pPr marL="0" indent="0">
              <a:buNone/>
            </a:pP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1 + 0 = 1</a:t>
            </a:r>
          </a:p>
          <a:p>
            <a:pPr marL="0" indent="0">
              <a:buNone/>
            </a:pP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1 + 1 = 0, 1 Übertrag</a:t>
            </a:r>
          </a:p>
          <a:p>
            <a:r>
              <a:rPr lang="de-DE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Was soll man mit dem Übertrag anfangen?</a:t>
            </a:r>
            <a:endParaRPr lang="de-DE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AutoShape 2" descr="Lochkarte mit FORTRAN Statement; Foto: Arnold Reinhold">
            <a:extLst>
              <a:ext uri="{FF2B5EF4-FFF2-40B4-BE49-F238E27FC236}">
                <a16:creationId xmlns:a16="http://schemas.microsoft.com/office/drawing/2014/main" id="{73A61337-FB3F-37EA-4E18-C8CC77C5E1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FF63F6B-45C0-269B-4402-BCE846F6A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7177" y="3128160"/>
            <a:ext cx="5406623" cy="2534355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6263794-427A-E9F6-7DBA-C0C854906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6197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FBD22B-EF8D-ADE6-3BE4-4E9D5C46C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Ein erster Computer?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0CF324-310D-F798-5F23-F68E9052AC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70306" cy="4351338"/>
          </a:xfrm>
        </p:spPr>
        <p:txBody>
          <a:bodyPr/>
          <a:lstStyle/>
          <a:p>
            <a:r>
              <a:rPr lang="de-AT" dirty="0"/>
              <a:t>Reifezeit :: 16. Jhdt.</a:t>
            </a:r>
          </a:p>
          <a:p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1580 entwickelte </a:t>
            </a:r>
            <a:r>
              <a:rPr lang="de-DE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Vieta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die These, dass für unbekannte Größen auch Variablen eingesetzt werden könnten : </a:t>
            </a:r>
            <a:r>
              <a:rPr lang="de-DE" sz="18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logistica </a:t>
            </a:r>
            <a:r>
              <a:rPr lang="de-DE" sz="18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speciosa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und </a:t>
            </a:r>
            <a:r>
              <a:rPr lang="de-DE" sz="18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logistica </a:t>
            </a:r>
            <a:r>
              <a:rPr lang="de-DE" sz="18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numerosa</a:t>
            </a:r>
            <a:endParaRPr lang="de-DE" sz="1800" i="1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John Napier entwickelte 1614 Logarithmen und beschrieb in </a:t>
            </a:r>
            <a:r>
              <a:rPr lang="de-DE" sz="1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Rabdologia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1617 die Anwendung eines Dezimalpunktes bei arithmetischen Aufgaben</a:t>
            </a:r>
          </a:p>
          <a:p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Edmund Gunter (1581 bis 1626) entwickelte einen Vorläufer der </a:t>
            </a:r>
            <a:r>
              <a:rPr lang="de-DE" sz="1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Rechenschieber</a:t>
            </a:r>
          </a:p>
          <a:p>
            <a:r>
              <a:rPr lang="de-DE" sz="1800" dirty="0">
                <a:latin typeface="Arial" panose="020B0604020202020204" pitchFamily="34" charset="0"/>
                <a:cs typeface="Times New Roman" panose="02020603050405020304" pitchFamily="18" charset="0"/>
              </a:rPr>
              <a:t>Needham begründet mit der Zusammenführung der Mathematik und Geometrie ab dem 16. </a:t>
            </a:r>
            <a:r>
              <a:rPr lang="de-DE" sz="1800" dirty="0" err="1">
                <a:latin typeface="Arial" panose="020B0604020202020204" pitchFamily="34" charset="0"/>
                <a:cs typeface="Times New Roman" panose="02020603050405020304" pitchFamily="18" charset="0"/>
              </a:rPr>
              <a:t>Jhdt</a:t>
            </a:r>
            <a:r>
              <a:rPr lang="de-DE" sz="1800" dirty="0">
                <a:latin typeface="Arial" panose="020B0604020202020204" pitchFamily="34" charset="0"/>
                <a:cs typeface="Times New Roman" panose="02020603050405020304" pitchFamily="18" charset="0"/>
              </a:rPr>
              <a:t> die Initialzündung der IT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E6A3696-DFA0-6857-A447-DACCC4BC8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0434" y="1917285"/>
            <a:ext cx="2800350" cy="3810000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F3FCF1A-05A5-D867-0C00-DA5D74549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3733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011261-828A-45EA-1540-8EFE2EDE3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Ein erster Computer?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37B2416-E28A-5E5F-9D63-A52324D80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de-DE" sz="2400" dirty="0">
                <a:latin typeface="Arial" panose="020B0604020202020204" pitchFamily="34" charset="0"/>
                <a:cs typeface="Times New Roman" panose="02020603050405020304" pitchFamily="18" charset="0"/>
              </a:rPr>
              <a:t>Wilhelm Schickard (1592 – 1635)</a:t>
            </a:r>
          </a:p>
          <a:p>
            <a:pPr lvl="1"/>
            <a:r>
              <a:rPr lang="de-DE" dirty="0">
                <a:latin typeface="Arial" panose="020B0604020202020204" pitchFamily="34" charset="0"/>
                <a:cs typeface="Times New Roman" panose="02020603050405020304" pitchFamily="18" charset="0"/>
              </a:rPr>
              <a:t>Beschreibt in Briefen an Keppler eine Universalmaschine, die Addieren und Multiplizieren kann</a:t>
            </a:r>
          </a:p>
          <a:p>
            <a:pPr lvl="1"/>
            <a:r>
              <a:rPr lang="de-DE" dirty="0">
                <a:latin typeface="Arial" panose="020B0604020202020204" pitchFamily="34" charset="0"/>
                <a:cs typeface="Times New Roman" panose="02020603050405020304" pitchFamily="18" charset="0"/>
              </a:rPr>
              <a:t>Geht im Dreißigjährigen Krieg „unter“</a:t>
            </a:r>
          </a:p>
          <a:p>
            <a:pPr lvl="1"/>
            <a:r>
              <a:rPr lang="de-DE" dirty="0">
                <a:latin typeface="Arial" panose="020B0604020202020204" pitchFamily="34" charset="0"/>
                <a:cs typeface="Times New Roman" panose="02020603050405020304" pitchFamily="18" charset="0"/>
              </a:rPr>
              <a:t>Baupläne erst in den 50 Jahren gefunden und rekonstruiert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3FB94F8-ABFC-D653-7E8A-711A1D07B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705" y="1933575"/>
            <a:ext cx="4286250" cy="3562350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780B36C-E632-5381-4F8A-DC4522989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9720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AAAA0D-0432-2E04-0907-DD1502CB5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Ein erster Computer?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C6B9363-2587-CC0E-617C-C263EC728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17163" cy="4351338"/>
          </a:xfrm>
        </p:spPr>
        <p:txBody>
          <a:bodyPr/>
          <a:lstStyle/>
          <a:p>
            <a:r>
              <a:rPr lang="de-DE" sz="2400" dirty="0">
                <a:latin typeface="Arial" panose="020B0604020202020204" pitchFamily="34" charset="0"/>
                <a:cs typeface="Times New Roman" panose="02020603050405020304" pitchFamily="18" charset="0"/>
              </a:rPr>
              <a:t>Blaise Pascal (1623 – 1662) </a:t>
            </a:r>
          </a:p>
          <a:p>
            <a:pPr lvl="1"/>
            <a:r>
              <a:rPr lang="de-DE" dirty="0"/>
              <a:t>Vater wurde von Kardinal Richelieu in die Normandie als Steuereintreiber „verbannt“</a:t>
            </a:r>
          </a:p>
          <a:p>
            <a:pPr lvl="1"/>
            <a:r>
              <a:rPr lang="de-DE" dirty="0"/>
              <a:t>Unterstützung durch seinen Sohn</a:t>
            </a:r>
          </a:p>
          <a:p>
            <a:pPr lvl="1"/>
            <a:r>
              <a:rPr lang="de-DE" dirty="0"/>
              <a:t>Problem: Übertrag = Alle Walzen müssen sich 1 Position weiterdrehen</a:t>
            </a:r>
          </a:p>
          <a:p>
            <a:pPr lvl="1"/>
            <a:r>
              <a:rPr lang="de-DE" dirty="0"/>
              <a:t>Nur Addition und Subtraktion möglich</a:t>
            </a:r>
          </a:p>
          <a:p>
            <a:pPr lvl="1"/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9DACD2D-DAA1-B14C-4C82-FAFAEEE6F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593" y="3060441"/>
            <a:ext cx="4613055" cy="2032325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3B8FAE5-0167-2E25-745A-A66C5A893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8475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798882-ED2D-EACF-D4EA-5061179AC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Ein erster Computer?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63C93A-3640-1744-B855-1658E377A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41098" cy="4351338"/>
          </a:xfrm>
        </p:spPr>
        <p:txBody>
          <a:bodyPr/>
          <a:lstStyle/>
          <a:p>
            <a:r>
              <a:rPr lang="de-DE" sz="2400" dirty="0">
                <a:latin typeface="Arial" panose="020B0604020202020204" pitchFamily="34" charset="0"/>
                <a:cs typeface="Times New Roman" panose="02020603050405020304" pitchFamily="18" charset="0"/>
              </a:rPr>
              <a:t>Gottfried Wilhelm Leibnitz (1646 – 1716)</a:t>
            </a:r>
          </a:p>
          <a:p>
            <a:pPr lvl="1"/>
            <a:r>
              <a:rPr lang="de-DE" sz="2000" dirty="0" err="1">
                <a:latin typeface="Arial" panose="020B0604020202020204" pitchFamily="34" charset="0"/>
                <a:cs typeface="Times New Roman" panose="02020603050405020304" pitchFamily="18" charset="0"/>
              </a:rPr>
              <a:t>Leibnitzrad</a:t>
            </a:r>
            <a:endParaRPr lang="de-DE" sz="20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de-DE" sz="2000" dirty="0">
                <a:latin typeface="Arial" panose="020B0604020202020204" pitchFamily="34" charset="0"/>
                <a:cs typeface="Times New Roman" panose="02020603050405020304" pitchFamily="18" charset="0"/>
              </a:rPr>
              <a:t>Funktionsweise eines Registers = Speichers = mit Feder vorgespanntem Wert</a:t>
            </a:r>
          </a:p>
          <a:p>
            <a:pPr lvl="1"/>
            <a:r>
              <a:rPr lang="de-DE" sz="2000" dirty="0">
                <a:latin typeface="Arial" panose="020B0604020202020204" pitchFamily="34" charset="0"/>
                <a:cs typeface="Times New Roman" panose="02020603050405020304" pitchFamily="18" charset="0"/>
              </a:rPr>
              <a:t>Durch Tastendruck konnte dieser „automatisch“ addiert werden = </a:t>
            </a:r>
            <a:r>
              <a:rPr lang="de-DE" sz="2000" dirty="0" err="1">
                <a:latin typeface="Arial" panose="020B0604020202020204" pitchFamily="34" charset="0"/>
                <a:cs typeface="Times New Roman" panose="02020603050405020304" pitchFamily="18" charset="0"/>
              </a:rPr>
              <a:t>Accumulator</a:t>
            </a:r>
            <a:endParaRPr lang="de-DE" sz="20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de-DE" sz="2000" dirty="0">
                <a:latin typeface="Arial" panose="020B0604020202020204" pitchFamily="34" charset="0"/>
                <a:cs typeface="Times New Roman" panose="02020603050405020304" pitchFamily="18" charset="0"/>
              </a:rPr>
              <a:t>Multiplizieren = mehrmaliges Drehen</a:t>
            </a:r>
          </a:p>
          <a:p>
            <a:pPr lvl="1"/>
            <a:r>
              <a:rPr lang="de-DE" sz="2000" dirty="0">
                <a:latin typeface="Arial" panose="020B0604020202020204" pitchFamily="34" charset="0"/>
                <a:cs typeface="Times New Roman" panose="02020603050405020304" pitchFamily="18" charset="0"/>
              </a:rPr>
              <a:t>1673 Mitglied in der Londoner Royal Society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740D6C0-F626-CC40-FFF9-B9E0FDC3A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0496" y="2149248"/>
            <a:ext cx="3238500" cy="242887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04A9335-55F6-2D7F-94AA-BF50291C9D16}"/>
              </a:ext>
            </a:extLst>
          </p:cNvPr>
          <p:cNvSpPr txBox="1"/>
          <p:nvPr/>
        </p:nvSpPr>
        <p:spPr>
          <a:xfrm>
            <a:off x="7725747" y="4852017"/>
            <a:ext cx="4236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hlinkClick r:id="rId3"/>
              </a:rPr>
              <a:t>Stepped</a:t>
            </a:r>
            <a:r>
              <a:rPr lang="de-DE" dirty="0">
                <a:hlinkClick r:id="rId3"/>
              </a:rPr>
              <a:t> </a:t>
            </a:r>
            <a:r>
              <a:rPr lang="de-DE" dirty="0" err="1">
                <a:hlinkClick r:id="rId3"/>
              </a:rPr>
              <a:t>reckoner</a:t>
            </a:r>
            <a:r>
              <a:rPr lang="de-DE" dirty="0">
                <a:hlinkClick r:id="rId3"/>
              </a:rPr>
              <a:t> - Wikipedia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8DB4177-1E66-BDB1-701B-47972BDC6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7538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3731AC-33E6-133A-F66E-507BD4695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Ein erster Computer?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80CFC4C-CA78-DCCE-61D6-6C1CD04A9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50429" cy="4351338"/>
          </a:xfrm>
        </p:spPr>
        <p:txBody>
          <a:bodyPr/>
          <a:lstStyle/>
          <a:p>
            <a:r>
              <a:rPr lang="de-DE" sz="2400" dirty="0">
                <a:latin typeface="Arial" panose="020B0604020202020204" pitchFamily="34" charset="0"/>
                <a:cs typeface="Times New Roman" panose="02020603050405020304" pitchFamily="18" charset="0"/>
              </a:rPr>
              <a:t>Charles Babbage (1791 – 1871) </a:t>
            </a:r>
          </a:p>
          <a:p>
            <a:pPr lvl="1"/>
            <a:r>
              <a:rPr lang="de-DE" sz="2000" dirty="0">
                <a:latin typeface="Arial" panose="020B0604020202020204" pitchFamily="34" charset="0"/>
                <a:cs typeface="Times New Roman" panose="02020603050405020304" pitchFamily="18" charset="0"/>
              </a:rPr>
              <a:t>Lebensziel: automatische Generierung von Tabellen</a:t>
            </a:r>
          </a:p>
          <a:p>
            <a:pPr lvl="1"/>
            <a:r>
              <a:rPr lang="de-DE" sz="2000" dirty="0">
                <a:latin typeface="Arial" panose="020B0604020202020204" pitchFamily="34" charset="0"/>
                <a:cs typeface="Times New Roman" panose="02020603050405020304" pitchFamily="18" charset="0"/>
              </a:rPr>
              <a:t>Fasziniert von 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DE" sz="18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x + 41 </a:t>
            </a:r>
            <a:endParaRPr lang="de-DE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de-DE" sz="1600" dirty="0">
                <a:latin typeface="Arial" panose="020B0604020202020204" pitchFamily="34" charset="0"/>
                <a:cs typeface="Times New Roman" panose="02020603050405020304" pitchFamily="18" charset="0"/>
              </a:rPr>
              <a:t>Konnte mechanisch gelöst werden, aber deutlich langsamer als händisch</a:t>
            </a:r>
          </a:p>
          <a:p>
            <a:pPr lvl="2"/>
            <a:r>
              <a:rPr lang="de-DE" sz="1600" dirty="0">
                <a:latin typeface="Arial" panose="020B0604020202020204" pitchFamily="34" charset="0"/>
                <a:cs typeface="Times New Roman" panose="02020603050405020304" pitchFamily="18" charset="0"/>
              </a:rPr>
              <a:t>Eingabe über Lederriemen (vgl. Lochkarte)</a:t>
            </a:r>
          </a:p>
          <a:p>
            <a:pPr lvl="2"/>
            <a:r>
              <a:rPr lang="de-DE" sz="1600" dirty="0" err="1">
                <a:latin typeface="Arial" panose="020B0604020202020204" pitchFamily="34" charset="0"/>
                <a:cs typeface="Times New Roman" panose="02020603050405020304" pitchFamily="18" charset="0"/>
              </a:rPr>
              <a:t>Differencial</a:t>
            </a:r>
            <a:r>
              <a:rPr lang="de-DE" sz="1600" dirty="0">
                <a:latin typeface="Arial" panose="020B0604020202020204" pitchFamily="34" charset="0"/>
                <a:cs typeface="Times New Roman" panose="02020603050405020304" pitchFamily="18" charset="0"/>
              </a:rPr>
              <a:t> Engine sollte der Durchbruch werden, wurde aber von Newton „verteufelt“ und führte zum wissenschaftlichen Ruin</a:t>
            </a:r>
          </a:p>
          <a:p>
            <a:pPr lvl="2"/>
            <a:endParaRPr lang="de-DE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7668057-037A-BB1B-B736-B52EFE89D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33" y="1916274"/>
            <a:ext cx="3092107" cy="3609463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3310423-5CC7-BBDC-E1B1-3B6B473D6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19975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03C41-2B61-5748-D9CE-D0433490A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Ein erster Computer?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E2B341-59E8-D9F5-AE5D-B15B2EA82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36870" cy="4351338"/>
          </a:xfrm>
        </p:spPr>
        <p:txBody>
          <a:bodyPr/>
          <a:lstStyle/>
          <a:p>
            <a:r>
              <a:rPr lang="de-DE" sz="2400" dirty="0" err="1">
                <a:latin typeface="Arial" panose="020B0604020202020204" pitchFamily="34" charset="0"/>
                <a:cs typeface="Times New Roman" panose="02020603050405020304" pitchFamily="18" charset="0"/>
              </a:rPr>
              <a:t>Pehr</a:t>
            </a:r>
            <a:r>
              <a:rPr lang="de-DE" sz="2400" dirty="0">
                <a:latin typeface="Arial" panose="020B0604020202020204" pitchFamily="34" charset="0"/>
                <a:cs typeface="Times New Roman" panose="02020603050405020304" pitchFamily="18" charset="0"/>
              </a:rPr>
              <a:t> Georg </a:t>
            </a:r>
            <a:r>
              <a:rPr lang="de-DE" sz="2400" dirty="0" err="1">
                <a:latin typeface="Arial" panose="020B0604020202020204" pitchFamily="34" charset="0"/>
                <a:cs typeface="Times New Roman" panose="02020603050405020304" pitchFamily="18" charset="0"/>
              </a:rPr>
              <a:t>Scheutz</a:t>
            </a:r>
            <a:r>
              <a:rPr lang="de-DE" sz="2400" dirty="0">
                <a:latin typeface="Arial" panose="020B0604020202020204" pitchFamily="34" charset="0"/>
                <a:cs typeface="Times New Roman" panose="02020603050405020304" pitchFamily="18" charset="0"/>
              </a:rPr>
              <a:t> (1785 – 1873) </a:t>
            </a:r>
          </a:p>
          <a:p>
            <a:pPr lvl="1"/>
            <a:r>
              <a:rPr lang="de-DE" sz="2000" dirty="0">
                <a:latin typeface="Arial" panose="020B0604020202020204" pitchFamily="34" charset="0"/>
                <a:cs typeface="Times New Roman" panose="02020603050405020304" pitchFamily="18" charset="0"/>
              </a:rPr>
              <a:t>War gelernter Drucker und damit feinmechanisch ausgebildet</a:t>
            </a:r>
          </a:p>
          <a:p>
            <a:pPr lvl="1"/>
            <a:r>
              <a:rPr lang="de-DE" sz="2000" dirty="0">
                <a:latin typeface="Arial" panose="020B0604020202020204" pitchFamily="34" charset="0"/>
                <a:cs typeface="Times New Roman" panose="02020603050405020304" pitchFamily="18" charset="0"/>
              </a:rPr>
              <a:t>Gelingt Nachbau der </a:t>
            </a:r>
            <a:r>
              <a:rPr lang="de-DE" sz="2000" dirty="0" err="1">
                <a:latin typeface="Arial" panose="020B0604020202020204" pitchFamily="34" charset="0"/>
                <a:cs typeface="Times New Roman" panose="02020603050405020304" pitchFamily="18" charset="0"/>
              </a:rPr>
              <a:t>Difference</a:t>
            </a:r>
            <a:r>
              <a:rPr lang="de-DE" sz="2000" dirty="0">
                <a:latin typeface="Arial" panose="020B0604020202020204" pitchFamily="34" charset="0"/>
                <a:cs typeface="Times New Roman" panose="02020603050405020304" pitchFamily="18" charset="0"/>
              </a:rPr>
              <a:t> Engine</a:t>
            </a:r>
          </a:p>
          <a:p>
            <a:pPr lvl="1"/>
            <a:r>
              <a:rPr lang="de-DE" sz="2000" dirty="0">
                <a:latin typeface="Arial" panose="020B0604020202020204" pitchFamily="34" charset="0"/>
                <a:cs typeface="Times New Roman" panose="02020603050405020304" pitchFamily="18" charset="0"/>
              </a:rPr>
              <a:t>Babbage erlebte die Maschine noch und wollte sie „verbessern“ -&gt; Analytical Engine</a:t>
            </a:r>
          </a:p>
          <a:p>
            <a:pPr lvl="1"/>
            <a:endParaRPr lang="de-DE" sz="20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B1F0F4C-2285-AF0D-BA0E-218ACD014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399" y="1908810"/>
            <a:ext cx="4739871" cy="3429000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EC0DAFD-886C-ED60-852F-191E8015C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04622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6A5799-3D43-248C-58EF-AB9EAB500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Einschub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047469C-9AF7-3530-7A66-CCD27B59DA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Problem der Exaktheit von Tabellenbüchern</a:t>
            </a:r>
          </a:p>
          <a:p>
            <a:r>
              <a:rPr lang="de-AT" dirty="0"/>
              <a:t>Durch die Erkenntnisse von </a:t>
            </a:r>
            <a:r>
              <a:rPr lang="de-AT" dirty="0" err="1"/>
              <a:t>Weierstrass</a:t>
            </a:r>
            <a:r>
              <a:rPr lang="de-AT" dirty="0"/>
              <a:t> (1815 – 1897) konnte man Polynome durch Differenztabellen darstellen</a:t>
            </a:r>
          </a:p>
          <a:p>
            <a:pPr marL="0" indent="0">
              <a:buNone/>
            </a:pPr>
            <a:endParaRPr lang="de-DE" dirty="0"/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CC45BCC7-CD56-02F3-E833-40CCDA2923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589756"/>
              </p:ext>
            </p:extLst>
          </p:nvPr>
        </p:nvGraphicFramePr>
        <p:xfrm>
          <a:off x="2434590" y="3265964"/>
          <a:ext cx="6028689" cy="27233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85733">
                  <a:extLst>
                    <a:ext uri="{9D8B030D-6E8A-4147-A177-3AD203B41FA5}">
                      <a16:colId xmlns:a16="http://schemas.microsoft.com/office/drawing/2014/main" val="123380735"/>
                    </a:ext>
                  </a:extLst>
                </a:gridCol>
                <a:gridCol w="1048616">
                  <a:extLst>
                    <a:ext uri="{9D8B030D-6E8A-4147-A177-3AD203B41FA5}">
                      <a16:colId xmlns:a16="http://schemas.microsoft.com/office/drawing/2014/main" val="2754063123"/>
                    </a:ext>
                  </a:extLst>
                </a:gridCol>
                <a:gridCol w="1573778">
                  <a:extLst>
                    <a:ext uri="{9D8B030D-6E8A-4147-A177-3AD203B41FA5}">
                      <a16:colId xmlns:a16="http://schemas.microsoft.com/office/drawing/2014/main" val="2247479639"/>
                    </a:ext>
                  </a:extLst>
                </a:gridCol>
                <a:gridCol w="973471">
                  <a:extLst>
                    <a:ext uri="{9D8B030D-6E8A-4147-A177-3AD203B41FA5}">
                      <a16:colId xmlns:a16="http://schemas.microsoft.com/office/drawing/2014/main" val="3042121076"/>
                    </a:ext>
                  </a:extLst>
                </a:gridCol>
                <a:gridCol w="847091">
                  <a:extLst>
                    <a:ext uri="{9D8B030D-6E8A-4147-A177-3AD203B41FA5}">
                      <a16:colId xmlns:a16="http://schemas.microsoft.com/office/drawing/2014/main" val="1781179004"/>
                    </a:ext>
                  </a:extLst>
                </a:gridCol>
              </a:tblGrid>
              <a:tr h="247578"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</a:rPr>
                        <a:t> </a:t>
                      </a:r>
                      <a:endParaRPr lang="de-DE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>
                          <a:effectLst/>
                        </a:rPr>
                        <a:t>N</a:t>
                      </a:r>
                      <a:endParaRPr lang="de-DE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>
                          <a:effectLst/>
                        </a:rPr>
                        <a:t>N</a:t>
                      </a:r>
                      <a:r>
                        <a:rPr lang="de-DE" sz="1000" baseline="30000">
                          <a:effectLst/>
                        </a:rPr>
                        <a:t>2</a:t>
                      </a:r>
                      <a:r>
                        <a:rPr lang="de-DE" sz="1000">
                          <a:effectLst/>
                        </a:rPr>
                        <a:t> + N + 41</a:t>
                      </a:r>
                      <a:endParaRPr lang="de-DE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>
                          <a:effectLst/>
                        </a:rPr>
                        <a:t>D1</a:t>
                      </a:r>
                      <a:endParaRPr lang="de-DE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>
                          <a:effectLst/>
                        </a:rPr>
                        <a:t>D2</a:t>
                      </a:r>
                      <a:endParaRPr lang="de-DE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47962537"/>
                  </a:ext>
                </a:extLst>
              </a:tr>
              <a:tr h="247578"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</a:rPr>
                        <a:t> </a:t>
                      </a:r>
                      <a:endParaRPr lang="de-DE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>
                          <a:effectLst/>
                        </a:rPr>
                        <a:t>0</a:t>
                      </a:r>
                      <a:endParaRPr lang="de-DE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>
                          <a:effectLst/>
                        </a:rPr>
                        <a:t>41</a:t>
                      </a:r>
                      <a:endParaRPr lang="de-DE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>
                          <a:effectLst/>
                        </a:rPr>
                        <a:t> </a:t>
                      </a:r>
                      <a:endParaRPr lang="de-DE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>
                          <a:effectLst/>
                        </a:rPr>
                        <a:t> </a:t>
                      </a:r>
                      <a:endParaRPr lang="de-DE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4244480"/>
                  </a:ext>
                </a:extLst>
              </a:tr>
              <a:tr h="247578"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</a:rPr>
                        <a:t> </a:t>
                      </a:r>
                      <a:endParaRPr lang="de-DE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>
                          <a:effectLst/>
                        </a:rPr>
                        <a:t>1</a:t>
                      </a:r>
                      <a:endParaRPr lang="de-DE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>
                          <a:effectLst/>
                        </a:rPr>
                        <a:t>43</a:t>
                      </a:r>
                      <a:endParaRPr lang="de-DE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>
                          <a:effectLst/>
                        </a:rPr>
                        <a:t>2</a:t>
                      </a:r>
                      <a:endParaRPr lang="de-DE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>
                          <a:effectLst/>
                        </a:rPr>
                        <a:t> </a:t>
                      </a:r>
                      <a:endParaRPr lang="de-DE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5088928"/>
                  </a:ext>
                </a:extLst>
              </a:tr>
              <a:tr h="247578"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</a:rPr>
                        <a:t> </a:t>
                      </a:r>
                      <a:endParaRPr lang="de-DE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>
                          <a:effectLst/>
                        </a:rPr>
                        <a:t>2</a:t>
                      </a:r>
                      <a:endParaRPr lang="de-DE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000" cap="all">
                          <a:effectLst/>
                        </a:rPr>
                        <a:t>              47</a:t>
                      </a:r>
                      <a:endParaRPr lang="de-DE" sz="1000" b="1" cap="all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>
                          <a:effectLst/>
                        </a:rPr>
                        <a:t>4</a:t>
                      </a:r>
                      <a:endParaRPr lang="de-DE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>
                          <a:effectLst/>
                        </a:rPr>
                        <a:t>2</a:t>
                      </a:r>
                      <a:endParaRPr lang="de-DE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9913236"/>
                  </a:ext>
                </a:extLst>
              </a:tr>
              <a:tr h="247578"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</a:rPr>
                        <a:t> </a:t>
                      </a:r>
                      <a:endParaRPr lang="de-DE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>
                          <a:effectLst/>
                        </a:rPr>
                        <a:t>3</a:t>
                      </a:r>
                      <a:endParaRPr lang="de-DE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>
                          <a:effectLst/>
                        </a:rPr>
                        <a:t>53</a:t>
                      </a:r>
                      <a:endParaRPr lang="de-DE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>
                          <a:effectLst/>
                        </a:rPr>
                        <a:t>6</a:t>
                      </a:r>
                      <a:endParaRPr lang="de-DE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>
                          <a:effectLst/>
                        </a:rPr>
                        <a:t>2</a:t>
                      </a:r>
                      <a:endParaRPr lang="de-DE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06413421"/>
                  </a:ext>
                </a:extLst>
              </a:tr>
              <a:tr h="247578"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</a:rPr>
                        <a:t> </a:t>
                      </a:r>
                      <a:endParaRPr lang="de-DE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>
                          <a:effectLst/>
                        </a:rPr>
                        <a:t>4</a:t>
                      </a:r>
                      <a:endParaRPr lang="de-DE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>
                          <a:effectLst/>
                        </a:rPr>
                        <a:t>61</a:t>
                      </a:r>
                      <a:endParaRPr lang="de-DE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>
                          <a:effectLst/>
                        </a:rPr>
                        <a:t>8</a:t>
                      </a:r>
                      <a:endParaRPr lang="de-DE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>
                          <a:effectLst/>
                        </a:rPr>
                        <a:t>2</a:t>
                      </a:r>
                      <a:endParaRPr lang="de-DE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0500227"/>
                  </a:ext>
                </a:extLst>
              </a:tr>
              <a:tr h="247578"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</a:rPr>
                        <a:t> </a:t>
                      </a:r>
                      <a:endParaRPr lang="de-DE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>
                          <a:effectLst/>
                        </a:rPr>
                        <a:t>5</a:t>
                      </a:r>
                      <a:endParaRPr lang="de-DE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>
                          <a:effectLst/>
                        </a:rPr>
                        <a:t>71</a:t>
                      </a:r>
                      <a:endParaRPr lang="de-DE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>
                          <a:effectLst/>
                        </a:rPr>
                        <a:t>10</a:t>
                      </a:r>
                      <a:endParaRPr lang="de-DE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>
                          <a:effectLst/>
                        </a:rPr>
                        <a:t>2</a:t>
                      </a:r>
                      <a:endParaRPr lang="de-DE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22202647"/>
                  </a:ext>
                </a:extLst>
              </a:tr>
              <a:tr h="247578"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</a:rPr>
                        <a:t> </a:t>
                      </a:r>
                      <a:endParaRPr lang="de-DE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>
                          <a:effectLst/>
                        </a:rPr>
                        <a:t>6</a:t>
                      </a:r>
                      <a:endParaRPr lang="de-DE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>
                          <a:effectLst/>
                        </a:rPr>
                        <a:t>83</a:t>
                      </a:r>
                      <a:endParaRPr lang="de-DE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>
                          <a:effectLst/>
                        </a:rPr>
                        <a:t>12</a:t>
                      </a:r>
                      <a:endParaRPr lang="de-DE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>
                          <a:effectLst/>
                        </a:rPr>
                        <a:t>2</a:t>
                      </a:r>
                      <a:endParaRPr lang="de-DE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79118120"/>
                  </a:ext>
                </a:extLst>
              </a:tr>
              <a:tr h="247578"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</a:rPr>
                        <a:t> </a:t>
                      </a:r>
                      <a:endParaRPr lang="de-DE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>
                          <a:effectLst/>
                        </a:rPr>
                        <a:t>7</a:t>
                      </a:r>
                      <a:endParaRPr lang="de-DE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>
                          <a:effectLst/>
                        </a:rPr>
                        <a:t>97</a:t>
                      </a:r>
                      <a:endParaRPr lang="de-DE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>
                          <a:effectLst/>
                        </a:rPr>
                        <a:t>14</a:t>
                      </a:r>
                      <a:endParaRPr lang="de-DE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>
                          <a:effectLst/>
                        </a:rPr>
                        <a:t>2</a:t>
                      </a:r>
                      <a:endParaRPr lang="de-DE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6805253"/>
                  </a:ext>
                </a:extLst>
              </a:tr>
              <a:tr h="247578"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</a:rPr>
                        <a:t> </a:t>
                      </a:r>
                      <a:endParaRPr lang="de-DE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>
                          <a:effectLst/>
                        </a:rPr>
                        <a:t>8</a:t>
                      </a:r>
                      <a:endParaRPr lang="de-DE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>
                          <a:effectLst/>
                        </a:rPr>
                        <a:t>113</a:t>
                      </a:r>
                      <a:endParaRPr lang="de-DE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>
                          <a:effectLst/>
                        </a:rPr>
                        <a:t>16</a:t>
                      </a:r>
                      <a:endParaRPr lang="de-DE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>
                          <a:effectLst/>
                        </a:rPr>
                        <a:t>2</a:t>
                      </a:r>
                      <a:endParaRPr lang="de-DE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7735251"/>
                  </a:ext>
                </a:extLst>
              </a:tr>
              <a:tr h="247578">
                <a:tc>
                  <a:txBody>
                    <a:bodyPr/>
                    <a:lstStyle/>
                    <a:p>
                      <a:r>
                        <a:rPr lang="de-DE" sz="1000">
                          <a:effectLst/>
                        </a:rPr>
                        <a:t> </a:t>
                      </a:r>
                      <a:endParaRPr lang="de-DE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>
                          <a:effectLst/>
                        </a:rPr>
                        <a:t>9</a:t>
                      </a:r>
                      <a:endParaRPr lang="de-DE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>
                          <a:effectLst/>
                        </a:rPr>
                        <a:t>131</a:t>
                      </a:r>
                      <a:endParaRPr lang="de-DE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>
                          <a:effectLst/>
                        </a:rPr>
                        <a:t>18</a:t>
                      </a:r>
                      <a:endParaRPr lang="de-DE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>
                          <a:effectLst/>
                        </a:rPr>
                        <a:t>2</a:t>
                      </a:r>
                      <a:endParaRPr lang="de-DE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46641953"/>
                  </a:ext>
                </a:extLst>
              </a:tr>
            </a:tbl>
          </a:graphicData>
        </a:graphic>
      </p:graphicFrame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F1210E7-759D-BDD9-D303-93CA02A04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18</a:t>
            </a:fld>
            <a:endParaRPr lang="de-DE"/>
          </a:p>
        </p:txBody>
      </p:sp>
      <p:pic>
        <p:nvPicPr>
          <p:cNvPr id="6" name="Kamera 5">
            <a:extLst>
              <a:ext uri="{FF2B5EF4-FFF2-40B4-BE49-F238E27FC236}">
                <a16:creationId xmlns:a16="http://schemas.microsoft.com/office/drawing/2014/main" id="{298EB627-1B2C-47BA-48E7-D813A6686A59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90071" y="365125"/>
            <a:ext cx="2057400" cy="2057400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0220943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FEA9CD-F07B-0819-B176-7F038BB87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Einschub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76B0C67-22DF-A1E4-5695-F7E64CE83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53269" cy="4351338"/>
          </a:xfrm>
        </p:spPr>
        <p:txBody>
          <a:bodyPr/>
          <a:lstStyle/>
          <a:p>
            <a:r>
              <a:rPr lang="de-DE" sz="2400" dirty="0">
                <a:latin typeface="Arial" panose="020B0604020202020204" pitchFamily="34" charset="0"/>
                <a:cs typeface="Times New Roman" panose="02020603050405020304" pitchFamily="18" charset="0"/>
              </a:rPr>
              <a:t>Joseph Marie Jacquard (1792 – 1834)</a:t>
            </a:r>
          </a:p>
          <a:p>
            <a:pPr lvl="1"/>
            <a:r>
              <a:rPr lang="de-DE" sz="2000" dirty="0">
                <a:latin typeface="Arial" panose="020B0604020202020204" pitchFamily="34" charset="0"/>
                <a:cs typeface="Times New Roman" panose="02020603050405020304" pitchFamily="18" charset="0"/>
              </a:rPr>
              <a:t>Weber</a:t>
            </a:r>
          </a:p>
          <a:p>
            <a:pPr lvl="1"/>
            <a:r>
              <a:rPr lang="de-DE" sz="2000" dirty="0">
                <a:latin typeface="Arial" panose="020B0604020202020204" pitchFamily="34" charset="0"/>
                <a:cs typeface="Times New Roman" panose="02020603050405020304" pitchFamily="18" charset="0"/>
              </a:rPr>
              <a:t>Erster „Cyberterrorist“</a:t>
            </a:r>
          </a:p>
          <a:p>
            <a:pPr lvl="1"/>
            <a:r>
              <a:rPr lang="de-DE" sz="2000" dirty="0">
                <a:latin typeface="Arial" panose="020B0604020202020204" pitchFamily="34" charset="0"/>
                <a:cs typeface="Times New Roman" panose="02020603050405020304" pitchFamily="18" charset="0"/>
              </a:rPr>
              <a:t>Problem: regelmäßiges Muster</a:t>
            </a:r>
          </a:p>
          <a:p>
            <a:pPr lvl="1"/>
            <a:r>
              <a:rPr lang="de-DE" sz="2000" dirty="0">
                <a:latin typeface="Arial" panose="020B0604020202020204" pitchFamily="34" charset="0"/>
                <a:cs typeface="Times New Roman" panose="02020603050405020304" pitchFamily="18" charset="0"/>
              </a:rPr>
              <a:t>Um 1812 ca. 11.000 Jacquard Webstühle</a:t>
            </a:r>
          </a:p>
          <a:p>
            <a:pPr lvl="1"/>
            <a:r>
              <a:rPr lang="de-DE" sz="2000" dirty="0">
                <a:latin typeface="Arial" panose="020B0604020202020204" pitchFamily="34" charset="0"/>
                <a:cs typeface="Times New Roman" panose="02020603050405020304" pitchFamily="18" charset="0"/>
              </a:rPr>
              <a:t>Programmierung mit Lederriemen</a:t>
            </a:r>
          </a:p>
          <a:p>
            <a:pPr lvl="1"/>
            <a:r>
              <a:rPr lang="de-DE" sz="2000" dirty="0">
                <a:latin typeface="Arial" panose="020B0604020202020204" pitchFamily="34" charset="0"/>
                <a:cs typeface="Times New Roman" panose="02020603050405020304" pitchFamily="18" charset="0"/>
              </a:rPr>
              <a:t>Baud-Rate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5A5FE83-4F89-641F-F68A-0C4053EFC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2796" y="2015411"/>
            <a:ext cx="3783500" cy="3788229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85A441E-E0BD-F061-B88F-AFC257DEC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3743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4E7E5A-AF29-4031-5FD1-1BC198092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5C9171B-F937-082D-20A2-DFFE3EBCB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>
                <a:hlinkClick r:id="rId2"/>
              </a:rPr>
              <a:t>https://ph-noe.zoom.us/j/99573205101?pwd=dnpnUm1jWHhodzRBMFBUVkhQclFKUT09</a:t>
            </a:r>
            <a:r>
              <a:rPr lang="de-DE" dirty="0"/>
              <a:t>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1185093-29D2-54C5-D936-D75DBEC6F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65756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DE5043-B1EF-1BB2-F486-152012381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Ein erster Computer – JA!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9510D6-3309-0BAA-0EB8-348C82C09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804" y="1909601"/>
            <a:ext cx="6681496" cy="4351338"/>
          </a:xfrm>
        </p:spPr>
        <p:txBody>
          <a:bodyPr>
            <a:normAutofit lnSpcReduction="10000"/>
          </a:bodyPr>
          <a:lstStyle/>
          <a:p>
            <a:r>
              <a:rPr lang="de-DE" sz="2400" dirty="0">
                <a:latin typeface="Arial" panose="020B0604020202020204" pitchFamily="34" charset="0"/>
                <a:cs typeface="Times New Roman" panose="02020603050405020304" pitchFamily="18" charset="0"/>
              </a:rPr>
              <a:t>Lady Ada </a:t>
            </a:r>
            <a:r>
              <a:rPr lang="de-DE" sz="2400" dirty="0" err="1">
                <a:latin typeface="Arial" panose="020B0604020202020204" pitchFamily="34" charset="0"/>
                <a:cs typeface="Times New Roman" panose="02020603050405020304" pitchFamily="18" charset="0"/>
              </a:rPr>
              <a:t>Lovelance</a:t>
            </a:r>
            <a:r>
              <a:rPr lang="de-DE" sz="2400" dirty="0">
                <a:latin typeface="Arial" panose="020B0604020202020204" pitchFamily="34" charset="0"/>
                <a:cs typeface="Times New Roman" panose="02020603050405020304" pitchFamily="18" charset="0"/>
              </a:rPr>
              <a:t> (Tochter von Lord </a:t>
            </a:r>
            <a:r>
              <a:rPr lang="de-DE" sz="2400" dirty="0" err="1">
                <a:latin typeface="Arial" panose="020B0604020202020204" pitchFamily="34" charset="0"/>
                <a:cs typeface="Times New Roman" panose="02020603050405020304" pitchFamily="18" charset="0"/>
              </a:rPr>
              <a:t>Bayron</a:t>
            </a:r>
            <a:r>
              <a:rPr lang="de-DE" sz="2400" dirty="0">
                <a:latin typeface="Arial" panose="020B0604020202020204" pitchFamily="34" charset="0"/>
                <a:cs typeface="Times New Roman" panose="02020603050405020304" pitchFamily="18" charset="0"/>
              </a:rPr>
              <a:t>, 1815 - 1852)</a:t>
            </a:r>
          </a:p>
          <a:p>
            <a:pPr lvl="1"/>
            <a:r>
              <a:rPr lang="de-DE" dirty="0">
                <a:latin typeface="Arial" panose="020B0604020202020204" pitchFamily="34" charset="0"/>
                <a:cs typeface="Times New Roman" panose="02020603050405020304" pitchFamily="18" charset="0"/>
              </a:rPr>
              <a:t>Verbindung von Lederriemen</a:t>
            </a:r>
          </a:p>
          <a:p>
            <a:pPr lvl="1"/>
            <a:r>
              <a:rPr lang="de-DE" dirty="0">
                <a:latin typeface="Arial" panose="020B0604020202020204" pitchFamily="34" charset="0"/>
                <a:cs typeface="Times New Roman" panose="02020603050405020304" pitchFamily="18" charset="0"/>
              </a:rPr>
              <a:t>Endlosschleife</a:t>
            </a:r>
          </a:p>
          <a:p>
            <a:pPr lvl="1"/>
            <a:r>
              <a:rPr lang="de-DE" dirty="0">
                <a:latin typeface="Arial" panose="020B0604020202020204" pitchFamily="34" charset="0"/>
                <a:cs typeface="Times New Roman" panose="02020603050405020304" pitchFamily="18" charset="0"/>
              </a:rPr>
              <a:t>Übersetzung der „Betriebsanleitung“ der Webstühle</a:t>
            </a:r>
          </a:p>
          <a:p>
            <a:pPr lvl="1"/>
            <a:r>
              <a:rPr lang="de-DE" dirty="0">
                <a:latin typeface="Arial" panose="020B0604020202020204" pitchFamily="34" charset="0"/>
                <a:cs typeface="Times New Roman" panose="02020603050405020304" pitchFamily="18" charset="0"/>
              </a:rPr>
              <a:t>Erstes (theoretisches) Programm: </a:t>
            </a:r>
          </a:p>
          <a:p>
            <a:pPr lvl="2"/>
            <a:r>
              <a:rPr lang="de-DE" dirty="0">
                <a:latin typeface="Arial" panose="020B0604020202020204" pitchFamily="34" charset="0"/>
                <a:cs typeface="Times New Roman" panose="02020603050405020304" pitchFamily="18" charset="0"/>
              </a:rPr>
              <a:t>Folge von Bernoulli-Zahlen</a:t>
            </a:r>
          </a:p>
          <a:p>
            <a:pPr lvl="1"/>
            <a:r>
              <a:rPr lang="de-DE" dirty="0">
                <a:latin typeface="Arial" panose="020B0604020202020204" pitchFamily="34" charset="0"/>
                <a:cs typeface="Times New Roman" panose="02020603050405020304" pitchFamily="18" charset="0"/>
              </a:rPr>
              <a:t>Lady </a:t>
            </a:r>
            <a:r>
              <a:rPr lang="de-DE" dirty="0" err="1">
                <a:latin typeface="Arial" panose="020B0604020202020204" pitchFamily="34" charset="0"/>
                <a:cs typeface="Times New Roman" panose="02020603050405020304" pitchFamily="18" charset="0"/>
              </a:rPr>
              <a:t>Lovelance</a:t>
            </a:r>
            <a:r>
              <a:rPr lang="de-DE" dirty="0">
                <a:latin typeface="Arial" panose="020B0604020202020204" pitchFamily="34" charset="0"/>
                <a:cs typeface="Times New Roman" panose="02020603050405020304" pitchFamily="18" charset="0"/>
              </a:rPr>
              <a:t> galt auch als die Geliebte von Babbage (durch Ms. </a:t>
            </a:r>
            <a:r>
              <a:rPr lang="de-DE" dirty="0" err="1">
                <a:latin typeface="Arial" panose="020B0604020202020204" pitchFamily="34" charset="0"/>
                <a:cs typeface="Times New Roman" panose="02020603050405020304" pitchFamily="18" charset="0"/>
              </a:rPr>
              <a:t>DeMorgan</a:t>
            </a:r>
            <a:r>
              <a:rPr lang="de-DE" dirty="0">
                <a:latin typeface="Arial" panose="020B0604020202020204" pitchFamily="34" charset="0"/>
                <a:cs typeface="Times New Roman" panose="02020603050405020304" pitchFamily="18" charset="0"/>
              </a:rPr>
              <a:t> zusammengebracht !)</a:t>
            </a:r>
          </a:p>
          <a:p>
            <a:pPr lvl="1"/>
            <a:r>
              <a:rPr lang="de-DE" dirty="0">
                <a:latin typeface="Arial" panose="020B0604020202020204" pitchFamily="34" charset="0"/>
                <a:cs typeface="Times New Roman" panose="02020603050405020304" pitchFamily="18" charset="0"/>
              </a:rPr>
              <a:t>Babbage und Lady </a:t>
            </a:r>
            <a:r>
              <a:rPr lang="de-DE" dirty="0" err="1">
                <a:latin typeface="Arial" panose="020B0604020202020204" pitchFamily="34" charset="0"/>
                <a:cs typeface="Times New Roman" panose="02020603050405020304" pitchFamily="18" charset="0"/>
              </a:rPr>
              <a:t>Lovelance</a:t>
            </a:r>
            <a:r>
              <a:rPr lang="de-DE" dirty="0">
                <a:latin typeface="Arial" panose="020B0604020202020204" pitchFamily="34" charset="0"/>
                <a:cs typeface="Times New Roman" panose="02020603050405020304" pitchFamily="18" charset="0"/>
              </a:rPr>
              <a:t>  gelten heute als die Begründer der modernen IT</a:t>
            </a:r>
          </a:p>
          <a:p>
            <a:pPr lvl="1"/>
            <a:endParaRPr lang="de-DE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lvl="1"/>
            <a:endParaRPr lang="de-DE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lvl="1"/>
            <a:endParaRPr lang="de-DE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lvl="1"/>
            <a:endParaRPr lang="de-DE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462F88C-2276-20E7-7A53-951DEFECFB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604" y="8397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Lady Lovelance (Tocher von Lord Byron) galt auch als die Geliebte von Babbage (durch Ms. DeMorgan zusammengebracht !)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BEFA82-2934-71BB-091F-6D14C8390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6225" y="3023234"/>
            <a:ext cx="3546021" cy="2482215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FFFC2A2-D254-7852-BB04-4D1BD6548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74511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F83252-E03E-7377-3C52-9F84A12B9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Einschub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808C278-818A-FD6A-443D-F03515735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l"/>
            <a:r>
              <a:rPr lang="de-DE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 den </a:t>
            </a:r>
            <a:r>
              <a:rPr lang="de-DE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Notes</a:t>
            </a:r>
            <a:r>
              <a:rPr lang="de-DE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schreibt Lovelace 1843: „</a:t>
            </a:r>
            <a:r>
              <a:rPr lang="de-DE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Die Maschine kann [nur] das tun, was wir ihr zu befehlen vermögen, sie kann der [Anm. d. Ü.: gemeint unserer] Analyse folgen. Sie hat jedoch keine Fähigkeit zur Erkenntnis analytischer Verhältnisse oder Wahrheiten</a:t>
            </a:r>
            <a:r>
              <a:rPr lang="de-DE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.“ Umgangssprachlich postuliert Lovelace hier, dass eine Maschine im Gegensatz zum menschlichen Geist keine Fähigkeit zur Intuition habe und daher nicht zu eigener Erkenntnis befähigt sei.</a:t>
            </a:r>
          </a:p>
          <a:p>
            <a:pPr algn="l"/>
            <a:r>
              <a:rPr lang="de-DE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" tooltip="Alan Turing"/>
              </a:rPr>
              <a:t>Alan Turing</a:t>
            </a:r>
            <a:r>
              <a:rPr lang="de-DE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geht in seinem Artikel </a:t>
            </a:r>
            <a:r>
              <a:rPr lang="de-DE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Computing Machinery and </a:t>
            </a:r>
            <a:r>
              <a:rPr lang="de-DE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Intelligence</a:t>
            </a:r>
            <a:r>
              <a:rPr lang="de-DE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aus dem Jahr 1950 auf diesen Einwand als „Lady </a:t>
            </a:r>
            <a:r>
              <a:rPr lang="de-DE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Lovelace’s</a:t>
            </a:r>
            <a:r>
              <a:rPr lang="de-DE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Objection</a:t>
            </a:r>
            <a:r>
              <a:rPr lang="de-DE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“ ein. Die These (und Turings Widerspruch dagegen) ist seitdem immer wieder Gegenstand von Debatten sowohl in der Informatik als auch in der Philosophie.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AACC5F3-0299-BB16-5BB7-A6713D016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48043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04F918-A186-D7DB-0650-C2CA4D20E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Konkrete Anwendungsfelder?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C1D2A60-8152-9564-8C74-9B993CDD1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11040" cy="4351338"/>
          </a:xfrm>
        </p:spPr>
        <p:txBody>
          <a:bodyPr>
            <a:normAutofit fontScale="92500" lnSpcReduction="10000"/>
          </a:bodyPr>
          <a:lstStyle/>
          <a:p>
            <a:r>
              <a:rPr lang="de-AT" dirty="0"/>
              <a:t>Problem der </a:t>
            </a:r>
            <a:r>
              <a:rPr lang="de-AT" dirty="0" err="1"/>
              <a:t>Longitude</a:t>
            </a:r>
            <a:r>
              <a:rPr lang="de-AT" dirty="0"/>
              <a:t> </a:t>
            </a:r>
          </a:p>
          <a:p>
            <a:pPr lvl="1"/>
            <a:r>
              <a:rPr lang="de-AT" dirty="0"/>
              <a:t>Komplexe Tabellenbücher notwendig</a:t>
            </a:r>
          </a:p>
          <a:p>
            <a:pPr lvl="1"/>
            <a:r>
              <a:rPr lang="de-AT" dirty="0"/>
              <a:t>Isaac Newton stellt</a:t>
            </a:r>
            <a:r>
              <a:rPr lang="de-DE" dirty="0"/>
              <a:t>theoretischen Grundlagen zur Berechnung der Mondbahn vor</a:t>
            </a:r>
          </a:p>
          <a:p>
            <a:pPr lvl="1"/>
            <a:r>
              <a:rPr lang="de-DE" dirty="0"/>
              <a:t>1746 veröffentlicht Euler ein erstes Tabellenbuch</a:t>
            </a:r>
          </a:p>
          <a:p>
            <a:pPr lvl="1"/>
            <a:r>
              <a:rPr lang="de-DE" dirty="0"/>
              <a:t>1767 im </a:t>
            </a:r>
            <a:r>
              <a:rPr lang="de-DE" dirty="0" err="1"/>
              <a:t>Nautical</a:t>
            </a:r>
            <a:r>
              <a:rPr lang="de-DE" dirty="0"/>
              <a:t> </a:t>
            </a:r>
            <a:r>
              <a:rPr lang="de-DE" dirty="0" err="1"/>
              <a:t>Almanac</a:t>
            </a:r>
            <a:r>
              <a:rPr lang="de-DE" dirty="0"/>
              <a:t> von der Royal Navy anerkannt</a:t>
            </a:r>
          </a:p>
          <a:p>
            <a:pPr lvl="1"/>
            <a:r>
              <a:rPr lang="de-DE" dirty="0"/>
              <a:t>Genauigkeit = Genauigkeit von Logarithmustabellen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303E28E-E8AA-D3FA-CBA9-8C6DD12CA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3590" y="1714579"/>
            <a:ext cx="5913120" cy="4573429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3A586E6-5709-3420-910B-3F7ECB816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87080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0DF81A-AF6A-AC0A-8406-06CD41507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Konkrete Anwendungsfelder?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8B25BFC-73C1-678A-B47F-455F17ADB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1880 erste große Volkszählung in den USA</a:t>
            </a:r>
          </a:p>
          <a:p>
            <a:pPr lvl="1"/>
            <a:r>
              <a:rPr lang="de-DE" sz="2800" dirty="0"/>
              <a:t>Hermann Hollerith (1860 – 1929) </a:t>
            </a:r>
          </a:p>
          <a:p>
            <a:pPr lvl="2"/>
            <a:r>
              <a:rPr lang="de-DE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Tabulating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Machine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Company (1911). </a:t>
            </a:r>
            <a:endParaRPr lang="de-AT" sz="2400" dirty="0"/>
          </a:p>
          <a:p>
            <a:pPr lvl="1"/>
            <a:r>
              <a:rPr lang="de-DE" sz="2800" dirty="0"/>
              <a:t>John Shaw Billings (1839 – 1913)</a:t>
            </a:r>
          </a:p>
          <a:p>
            <a:pPr lvl="1"/>
            <a:r>
              <a:rPr lang="de-DE" sz="2800" dirty="0"/>
              <a:t>Beide mit der Auswertung betraut</a:t>
            </a:r>
          </a:p>
          <a:p>
            <a:pPr lvl="1"/>
            <a:r>
              <a:rPr lang="de-DE" sz="2800" dirty="0"/>
              <a:t>Prinzip der Lochkarte</a:t>
            </a:r>
          </a:p>
          <a:p>
            <a:pPr lvl="2"/>
            <a:r>
              <a:rPr lang="de-DE" sz="2400" dirty="0"/>
              <a:t>Bei geschlossenem „Loch“ Zähler+1</a:t>
            </a:r>
          </a:p>
          <a:p>
            <a:pPr lvl="2"/>
            <a:r>
              <a:rPr lang="de-DE" sz="2400" dirty="0"/>
              <a:t>Größe entsprach 1 US$</a:t>
            </a:r>
          </a:p>
          <a:p>
            <a:pPr lvl="2"/>
            <a:endParaRPr lang="de-DE" sz="2400" dirty="0"/>
          </a:p>
          <a:p>
            <a:pPr lvl="1"/>
            <a:endParaRPr lang="de-DE" sz="28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9FFD008-FD0C-B7CC-D8F3-2907E4D33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2289" y="2500750"/>
            <a:ext cx="5006651" cy="2670214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BF227DC-9D20-ED48-7BE8-2B427027D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12248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B61C02-FBCE-41F4-347F-649FE78FD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Zurück zum Computer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BB89AD-004C-A033-7A25-5786B833E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42314" cy="4351338"/>
          </a:xfrm>
        </p:spPr>
        <p:txBody>
          <a:bodyPr/>
          <a:lstStyle/>
          <a:p>
            <a:r>
              <a:rPr lang="de-DE" sz="2400" dirty="0">
                <a:latin typeface="Arial" panose="020B0604020202020204" pitchFamily="34" charset="0"/>
                <a:cs typeface="Times New Roman" panose="02020603050405020304" pitchFamily="18" charset="0"/>
              </a:rPr>
              <a:t>Howard Aiken (1900 – 1973)</a:t>
            </a:r>
          </a:p>
          <a:p>
            <a:pPr lvl="1"/>
            <a:r>
              <a:rPr lang="de-DE" sz="2000" dirty="0">
                <a:latin typeface="Arial" panose="020B0604020202020204" pitchFamily="34" charset="0"/>
                <a:cs typeface="Times New Roman" panose="02020603050405020304" pitchFamily="18" charset="0"/>
              </a:rPr>
              <a:t>Weiterentwicklung der IBM – Zählmaschinen durch</a:t>
            </a:r>
          </a:p>
          <a:p>
            <a:pPr marL="914400" lvl="2" indent="0">
              <a:buNone/>
              <a:tabLst>
                <a:tab pos="817245" algn="l"/>
              </a:tabLst>
            </a:pPr>
            <a:r>
              <a:rPr lang="de-DE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Behandlung von positiven und negativen Zahlen</a:t>
            </a:r>
          </a:p>
          <a:p>
            <a:pPr marL="914400" lvl="2" indent="0">
              <a:buNone/>
              <a:tabLst>
                <a:tab pos="817245" algn="l"/>
              </a:tabLst>
            </a:pPr>
            <a:r>
              <a:rPr lang="de-DE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Abarbeitung mehrerer Funktionen muss möglich sein</a:t>
            </a:r>
          </a:p>
          <a:p>
            <a:pPr marL="914400" lvl="2" indent="0">
              <a:buNone/>
              <a:tabLst>
                <a:tab pos="817245" algn="l"/>
              </a:tabLst>
            </a:pPr>
            <a:r>
              <a:rPr lang="de-DE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Vollständig automatische Abläufe</a:t>
            </a:r>
          </a:p>
          <a:p>
            <a:pPr marL="914400" lvl="2" indent="0">
              <a:buNone/>
              <a:tabLst>
                <a:tab pos="817245" algn="l"/>
              </a:tabLst>
            </a:pPr>
            <a:r>
              <a:rPr lang="de-DE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Keine menschlichen Eingriffe</a:t>
            </a:r>
            <a:endParaRPr lang="de-DE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817245" algn="l"/>
              </a:tabLst>
            </a:pP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1939 wurden diese Ideen von Aiken gemeinsam mit IBM umgesetzt, </a:t>
            </a:r>
          </a:p>
          <a:p>
            <a:pPr>
              <a:tabLst>
                <a:tab pos="817245" algn="l"/>
              </a:tabLst>
            </a:pP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1944 konnte dann das erste Ergebnis präsentiert werden : </a:t>
            </a:r>
          </a:p>
          <a:p>
            <a:pPr lvl="1">
              <a:tabLst>
                <a:tab pos="817245" algn="l"/>
              </a:tabLst>
            </a:pPr>
            <a:r>
              <a:rPr lang="de-DE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Der IBM </a:t>
            </a:r>
            <a:r>
              <a:rPr lang="de-DE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Automatic</a:t>
            </a:r>
            <a:r>
              <a:rPr lang="de-DE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Secquence</a:t>
            </a:r>
            <a:r>
              <a:rPr lang="de-DE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Controlled</a:t>
            </a:r>
            <a:r>
              <a:rPr lang="de-DE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Calculator</a:t>
            </a:r>
            <a:r>
              <a:rPr lang="de-DE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wurde präsentiert, der MARK I.</a:t>
            </a:r>
          </a:p>
          <a:p>
            <a:pPr>
              <a:tabLst>
                <a:tab pos="817245" algn="l"/>
              </a:tabLst>
            </a:pPr>
            <a:endParaRPr lang="de-DE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0D80C08-26AA-AB4D-7FE9-C438C221C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514" y="2756058"/>
            <a:ext cx="4210050" cy="2210276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F8EFBF6-26CA-015F-B77C-763E6BBC4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33718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C9C3CA-1242-C304-97A2-1C355AABE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MARK I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10BA6F-3FA5-E8B8-6D31-6E8FF7709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 fontScale="92500"/>
          </a:bodyPr>
          <a:lstStyle/>
          <a:p>
            <a:r>
              <a:rPr lang="de-AT" dirty="0"/>
              <a:t>Prinzipiell der Nachbau der Analytical Engine</a:t>
            </a:r>
          </a:p>
          <a:p>
            <a:pPr lvl="1"/>
            <a:r>
              <a:rPr lang="de-AT" dirty="0"/>
              <a:t>72 Zähler zu 23 Stellen + Vorzeichen</a:t>
            </a:r>
          </a:p>
          <a:p>
            <a:pPr lvl="1"/>
            <a:r>
              <a:rPr lang="de-AT" dirty="0"/>
              <a:t>60 Register</a:t>
            </a:r>
          </a:p>
          <a:p>
            <a:pPr lvl="1"/>
            <a:r>
              <a:rPr lang="de-AT" dirty="0"/>
              <a:t>6 Sekunden dauert die Multiplikation</a:t>
            </a:r>
          </a:p>
          <a:p>
            <a:pPr lvl="1"/>
            <a:r>
              <a:rPr lang="de-AT" dirty="0"/>
              <a:t>12 Sekunden die Division</a:t>
            </a:r>
          </a:p>
          <a:p>
            <a:pPr lvl="1"/>
            <a:r>
              <a:rPr lang="de-AT" dirty="0"/>
              <a:t>Sinus und Logarithmus waren implementiert</a:t>
            </a:r>
          </a:p>
          <a:p>
            <a:pPr lvl="1"/>
            <a:r>
              <a:rPr lang="en-US" dirty="0"/>
              <a:t>Only six electronic digital computers would be required to satisfy the computing needs of the entire United States.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E99F5B0-847E-B478-562A-EDA496352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0602" y="2548889"/>
            <a:ext cx="5357362" cy="3029585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C80EAB1-62F8-1694-6D97-D1D41CD76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09697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EFBC52-3398-9035-B4A4-D0D2546F0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Und in Europa?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67C676-DA8F-1299-2518-7DC76823A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91100" cy="4351338"/>
          </a:xfrm>
        </p:spPr>
        <p:txBody>
          <a:bodyPr/>
          <a:lstStyle/>
          <a:p>
            <a:r>
              <a:rPr lang="de-AT" dirty="0"/>
              <a:t>Karl Zuse (1910 – 1995)</a:t>
            </a:r>
          </a:p>
          <a:p>
            <a:pPr lvl="1"/>
            <a:r>
              <a:rPr lang="de-AT" dirty="0"/>
              <a:t>1936 in elterlicher Wohnung erstes rein mechanisches Rechenwerk</a:t>
            </a:r>
          </a:p>
          <a:p>
            <a:pPr lvl="1"/>
            <a:r>
              <a:rPr lang="de-AT" dirty="0"/>
              <a:t>Verwendete Binärsystem</a:t>
            </a:r>
          </a:p>
          <a:p>
            <a:pPr lvl="1"/>
            <a:r>
              <a:rPr lang="de-AT" dirty="0"/>
              <a:t>Ab Z2 Relais im Einsatz</a:t>
            </a:r>
          </a:p>
          <a:p>
            <a:pPr lvl="1"/>
            <a:r>
              <a:rPr lang="de-AT" dirty="0"/>
              <a:t>Z3 sollte in der Vererbungslehre eingesetzt werden</a:t>
            </a:r>
          </a:p>
          <a:p>
            <a:pPr lvl="1"/>
            <a:r>
              <a:rPr lang="de-AT" dirty="0"/>
              <a:t>Nur Z4 überlebte (war bis 1950 an ETH im Einsatz)</a:t>
            </a:r>
          </a:p>
          <a:p>
            <a:pPr lvl="2"/>
            <a:r>
              <a:rPr lang="de-AT" dirty="0"/>
              <a:t>Erster programmierbarer Rechner</a:t>
            </a:r>
          </a:p>
          <a:p>
            <a:pPr lvl="1"/>
            <a:endParaRPr lang="de-DE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F59200A7-EF6A-16E2-1815-D696B2253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2" y="2038350"/>
            <a:ext cx="427355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F62A5B3-439D-3D01-DDC1-FFCF081F6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09432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48CDB6-ABBB-5ACE-512E-3BBBF6252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Und in Europa?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F00E0AE-750B-8C93-6BCF-84952EC53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16880" cy="4351338"/>
          </a:xfrm>
        </p:spPr>
        <p:txBody>
          <a:bodyPr/>
          <a:lstStyle/>
          <a:p>
            <a:r>
              <a:rPr lang="de-AT" dirty="0"/>
              <a:t>1989 wurde anlässlich 50 Jahre Z4 dieser im deutschen Museum nachgebaut</a:t>
            </a:r>
          </a:p>
          <a:p>
            <a:r>
              <a:rPr lang="de-AT" dirty="0"/>
              <a:t>Z4 bis 1960 für ballistische Berechnungen im Einsatz</a:t>
            </a:r>
          </a:p>
          <a:p>
            <a:r>
              <a:rPr lang="de-AT" dirty="0"/>
              <a:t>Z4 sollte mit „Plankalkül“ betrieben werden</a:t>
            </a:r>
            <a:endParaRPr lang="de-DE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49185A01-C77E-F936-0231-556A723A4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0" y="2387652"/>
            <a:ext cx="427355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DE007C7-9ED2-03F0-7A1C-C8509608F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21675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8797E0-9236-F482-9A2B-310BAA3A2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Colossus</a:t>
            </a:r>
            <a:endParaRPr lang="de-DE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BDE0A315-2D11-828F-241A-8E3F07C273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9290" y="1690688"/>
            <a:ext cx="7733420" cy="4351338"/>
          </a:xfr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4D3EA3C-243E-91A3-4E70-55C41CCFA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58828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8E0B89-B66C-9DDF-3A8A-78118EE3D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Weitere Meilensteine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066B59D-9E2A-E45B-301F-A45CA16DB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94020" cy="4351338"/>
          </a:xfrm>
        </p:spPr>
        <p:txBody>
          <a:bodyPr/>
          <a:lstStyle/>
          <a:p>
            <a:r>
              <a:rPr lang="de-AT" dirty="0"/>
              <a:t>ENIAC</a:t>
            </a:r>
          </a:p>
          <a:p>
            <a:pPr lvl="1"/>
            <a:r>
              <a:rPr lang="de-AT" dirty="0"/>
              <a:t>Nachfolger von MARK I</a:t>
            </a:r>
          </a:p>
          <a:p>
            <a:pPr lvl="1"/>
            <a:r>
              <a:rPr lang="de-AT" dirty="0"/>
              <a:t>500x schneller</a:t>
            </a:r>
          </a:p>
          <a:p>
            <a:pPr lvl="1"/>
            <a:r>
              <a:rPr lang="de-AT" dirty="0"/>
              <a:t>Turing-universal</a:t>
            </a:r>
          </a:p>
          <a:p>
            <a:pPr lvl="1"/>
            <a:r>
              <a:rPr lang="de-AT" dirty="0"/>
              <a:t>Erster kommerziell erfolgreicher Rechner (für Militärs)</a:t>
            </a:r>
          </a:p>
          <a:p>
            <a:pPr lvl="1"/>
            <a:r>
              <a:rPr lang="de-AT" dirty="0"/>
              <a:t>Erster Rechner mit expliziter Starteinrichtung für Flip-Flop Steuerung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D4DDB40-C8BD-2474-26BF-7A874506A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950" y="2025712"/>
            <a:ext cx="4314600" cy="3506408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1D8FAFE-2D1C-06E4-557D-6B238F971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5098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Person, Mann, Anzug, tragen enthält.&#10;&#10;Automatisch generierte Beschreibung">
            <a:extLst>
              <a:ext uri="{FF2B5EF4-FFF2-40B4-BE49-F238E27FC236}">
                <a16:creationId xmlns:a16="http://schemas.microsoft.com/office/drawing/2014/main" id="{98890A36-5B30-4B01-997F-10009E9D9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204" y="877076"/>
            <a:ext cx="2088502" cy="313275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ABE1F9D-3B4A-4EF5-9F69-8D27C96ED81D}"/>
              </a:ext>
            </a:extLst>
          </p:cNvPr>
          <p:cNvSpPr txBox="1"/>
          <p:nvPr/>
        </p:nvSpPr>
        <p:spPr>
          <a:xfrm>
            <a:off x="979876" y="4198775"/>
            <a:ext cx="2539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DI Christian Schöndorfer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BED8029-C213-4DB0-9673-1D407A53E38F}"/>
              </a:ext>
            </a:extLst>
          </p:cNvPr>
          <p:cNvSpPr txBox="1"/>
          <p:nvPr/>
        </p:nvSpPr>
        <p:spPr>
          <a:xfrm>
            <a:off x="8162250" y="4198775"/>
            <a:ext cx="216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Mag. Markus Gföhler</a:t>
            </a:r>
            <a:endParaRPr lang="de-DE" dirty="0"/>
          </a:p>
        </p:txBody>
      </p:sp>
      <p:pic>
        <p:nvPicPr>
          <p:cNvPr id="8" name="Picture 4" descr="aula">
            <a:extLst>
              <a:ext uri="{FF2B5EF4-FFF2-40B4-BE49-F238E27FC236}">
                <a16:creationId xmlns:a16="http://schemas.microsoft.com/office/drawing/2014/main" id="{6F733702-FE25-4A15-8D7C-5ABB1188D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19033" y="877076"/>
            <a:ext cx="4426004" cy="3132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9AC339B-1BF9-4F37-877C-7DFE9849BA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698" y="4383441"/>
            <a:ext cx="2258673" cy="963000"/>
          </a:xfrm>
          <a:prstGeom prst="rect">
            <a:avLst/>
          </a:prstGeom>
        </p:spPr>
      </p:pic>
      <p:pic>
        <p:nvPicPr>
          <p:cNvPr id="3" name="Grafik 2" descr="Ein Bild, das Person, Himmel, Mann, Anzug enthält.&#10;&#10;Automatisch generierte Beschreibung">
            <a:extLst>
              <a:ext uri="{FF2B5EF4-FFF2-40B4-BE49-F238E27FC236}">
                <a16:creationId xmlns:a16="http://schemas.microsoft.com/office/drawing/2014/main" id="{478369C1-F10A-4154-AEE4-EAADB3C610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364" y="877076"/>
            <a:ext cx="2234697" cy="3132753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FAD4F7A-DDA1-B740-8216-2936A4D2C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04512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AF8E67-04FB-32E3-0E8C-507385860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Weitere Meilensteine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A78A8AC-EF09-2BE0-5DEC-24F74AA04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42710" cy="4351338"/>
          </a:xfrm>
        </p:spPr>
        <p:txBody>
          <a:bodyPr/>
          <a:lstStyle/>
          <a:p>
            <a:r>
              <a:rPr lang="de-AT" dirty="0"/>
              <a:t>Howard Aiken</a:t>
            </a:r>
          </a:p>
          <a:p>
            <a:pPr lvl="1"/>
            <a:r>
              <a:rPr lang="de-AT" dirty="0"/>
              <a:t>Gründete IT Labors in </a:t>
            </a:r>
            <a:r>
              <a:rPr lang="de-AT" dirty="0" err="1"/>
              <a:t>Haward</a:t>
            </a:r>
            <a:endParaRPr lang="de-AT" dirty="0"/>
          </a:p>
          <a:p>
            <a:pPr lvl="1"/>
            <a:r>
              <a:rPr lang="de-AT" dirty="0"/>
              <a:t>Claude Shannon einer der ersten Absolventen</a:t>
            </a:r>
          </a:p>
          <a:p>
            <a:pPr lvl="1"/>
            <a:r>
              <a:rPr lang="de-AT" dirty="0"/>
              <a:t>1955 wurden 88 Rechner verkauft</a:t>
            </a:r>
          </a:p>
          <a:p>
            <a:pPr lvl="1"/>
            <a:r>
              <a:rPr lang="de-AT" dirty="0"/>
              <a:t>1964 wurden 334 Rechner verkauft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E0F5BDE-AC38-371F-5EEF-C13D0FE9D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9060" y="1296353"/>
            <a:ext cx="3634740" cy="4846320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754577-9E94-A9C4-68F1-CEF9DA279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8103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4BCFD5-ED30-3940-FA54-902844263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Blick in die Röhre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6C860F6-42E7-26D7-F4BF-821F13CD0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19750" cy="4351338"/>
          </a:xfrm>
        </p:spPr>
        <p:txBody>
          <a:bodyPr/>
          <a:lstStyle/>
          <a:p>
            <a:r>
              <a:rPr lang="de-AT" dirty="0"/>
              <a:t>Meilenstein 1: Elektronenröhre</a:t>
            </a:r>
          </a:p>
          <a:p>
            <a:r>
              <a:rPr lang="de-DE" dirty="0"/>
              <a:t>Meilenstein 2: Synchroner Systemtakt</a:t>
            </a:r>
          </a:p>
          <a:p>
            <a:r>
              <a:rPr lang="de-DE" dirty="0"/>
              <a:t>Aber: rund 18.000 Röhren mit 100.000 Impulsen pro Sekunde</a:t>
            </a:r>
          </a:p>
          <a:p>
            <a:r>
              <a:rPr lang="de-DE" dirty="0" err="1"/>
              <a:t>Accumulatoren</a:t>
            </a:r>
            <a:r>
              <a:rPr lang="de-DE" dirty="0"/>
              <a:t> mit röhrenbasierten Flip-Flops</a:t>
            </a:r>
          </a:p>
        </p:txBody>
      </p:sp>
      <p:sp>
        <p:nvSpPr>
          <p:cNvPr id="4" name="AutoShape 2" descr="4045A RÖHRE NOS STC WESTERN ELEKTRISCHE MONOPLATTE 4045 CV243 VT145 PX25  2A3 300B | eBay">
            <a:extLst>
              <a:ext uri="{FF2B5EF4-FFF2-40B4-BE49-F238E27FC236}">
                <a16:creationId xmlns:a16="http://schemas.microsoft.com/office/drawing/2014/main" id="{5ED5D21E-B6BE-FBF5-BA0D-D309496B7CC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B9A5D44-6681-45EA-ECF0-F2FE6E404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074233" y="2125218"/>
            <a:ext cx="2661101" cy="109105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97EB6D8-1115-0216-3313-9E5AB733C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6685" y="1492593"/>
            <a:ext cx="2854270" cy="208880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BB64432-99EF-EA40-786E-1DC6BD85D0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2975" y="3746182"/>
            <a:ext cx="2790825" cy="1743075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E4033C5-2FC6-5327-2EDD-6ED80C7F6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28601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B877AD-15C4-484C-BDB7-E53201321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Die Notwendigkeit einer Architektur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D7446FF-B9DD-DC3C-84D9-2C4AC427C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94170" cy="4351338"/>
          </a:xfrm>
        </p:spPr>
        <p:txBody>
          <a:bodyPr/>
          <a:lstStyle/>
          <a:p>
            <a:r>
              <a:rPr lang="de-AT" dirty="0"/>
              <a:t>Jon von Neumann</a:t>
            </a:r>
          </a:p>
          <a:p>
            <a:pPr lvl="1"/>
            <a:r>
              <a:rPr lang="de-AT" dirty="0"/>
              <a:t>1945 </a:t>
            </a:r>
            <a:r>
              <a:rPr lang="de-AT" dirty="0" err="1"/>
              <a:t>Edvac</a:t>
            </a:r>
            <a:r>
              <a:rPr lang="de-AT" dirty="0"/>
              <a:t>: Electronic </a:t>
            </a:r>
            <a:r>
              <a:rPr lang="de-AT" dirty="0" err="1"/>
              <a:t>Discrete</a:t>
            </a:r>
            <a:r>
              <a:rPr lang="de-AT" dirty="0"/>
              <a:t> Variabel </a:t>
            </a:r>
            <a:r>
              <a:rPr lang="de-AT" dirty="0" err="1"/>
              <a:t>Calculator</a:t>
            </a:r>
            <a:endParaRPr lang="de-AT" dirty="0"/>
          </a:p>
          <a:p>
            <a:pPr lvl="1"/>
            <a:r>
              <a:rPr lang="de-AT" dirty="0"/>
              <a:t>Zentrale arithmetisch Einheit wird durch die zentrale Steuereinheit „programmiert“</a:t>
            </a:r>
          </a:p>
          <a:p>
            <a:pPr lvl="1"/>
            <a:r>
              <a:rPr lang="de-AT" dirty="0"/>
              <a:t>Eingabe- und Ausgabeeinheit</a:t>
            </a:r>
          </a:p>
          <a:p>
            <a:pPr lvl="1"/>
            <a:r>
              <a:rPr lang="de-AT" dirty="0"/>
              <a:t>Zentrales Bussystem</a:t>
            </a:r>
          </a:p>
          <a:p>
            <a:pPr marL="914400" lvl="2" indent="0">
              <a:buNone/>
            </a:pPr>
            <a:r>
              <a:rPr lang="de-AT" dirty="0"/>
              <a:t>=&gt; von Neumann-Flaschenhals</a:t>
            </a:r>
          </a:p>
          <a:p>
            <a:pPr lvl="1"/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7487804-C9E0-661C-7EFF-98C15E712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7705" y="2674620"/>
            <a:ext cx="3143250" cy="2400300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A3B61CF-C21C-6C90-4A08-A024FAE52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34904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324006-E0B7-F814-8B98-A1E7F52FC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Die Revolution :: Der Transistor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34D39B9-F0B3-B001-E0F4-306798768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98502" cy="4351338"/>
          </a:xfrm>
        </p:spPr>
        <p:txBody>
          <a:bodyPr/>
          <a:lstStyle/>
          <a:p>
            <a:r>
              <a:rPr lang="de-AT" dirty="0"/>
              <a:t>1947 durch </a:t>
            </a:r>
            <a:r>
              <a:rPr lang="de-AT" dirty="0" err="1"/>
              <a:t>Wiliam</a:t>
            </a:r>
            <a:r>
              <a:rPr lang="de-AT" dirty="0"/>
              <a:t> Shockley, Walter Brattain entwickelt</a:t>
            </a:r>
          </a:p>
          <a:p>
            <a:pPr marL="800100" lvl="1" indent="-342900">
              <a:buFont typeface="Symbol" panose="05050102010706020507" pitchFamily="18" charset="2"/>
              <a:buChar char=""/>
              <a:tabLst>
                <a:tab pos="817245" algn="l"/>
              </a:tabLst>
            </a:pPr>
            <a:r>
              <a:rPr lang="de-DE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kleinere Bauweise</a:t>
            </a:r>
          </a:p>
          <a:p>
            <a:pPr marL="800100" lvl="1" indent="-342900">
              <a:buFont typeface="Symbol" panose="05050102010706020507" pitchFamily="18" charset="2"/>
              <a:buChar char=""/>
              <a:tabLst>
                <a:tab pos="817245" algn="l"/>
              </a:tabLst>
            </a:pPr>
            <a:r>
              <a:rPr lang="de-DE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weniger Stromverbrauch</a:t>
            </a:r>
          </a:p>
          <a:p>
            <a:pPr marL="800100" lvl="1" indent="-342900">
              <a:buFont typeface="Symbol" panose="05050102010706020507" pitchFamily="18" charset="2"/>
              <a:buChar char=""/>
              <a:tabLst>
                <a:tab pos="817245" algn="l"/>
              </a:tabLst>
            </a:pPr>
            <a:r>
              <a:rPr lang="de-DE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schneller</a:t>
            </a:r>
          </a:p>
          <a:p>
            <a:pPr marL="800100" lvl="1" indent="-342900">
              <a:buFont typeface="Symbol" panose="05050102010706020507" pitchFamily="18" charset="2"/>
              <a:buChar char=""/>
              <a:tabLst>
                <a:tab pos="817245" algn="l"/>
              </a:tabLst>
            </a:pPr>
            <a:r>
              <a:rPr lang="de-DE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leichter zu kühlen</a:t>
            </a:r>
          </a:p>
          <a:p>
            <a:r>
              <a:rPr lang="de-DE" dirty="0"/>
              <a:t>2. Computergeneration begründet</a:t>
            </a:r>
          </a:p>
          <a:p>
            <a:pPr lvl="1"/>
            <a:r>
              <a:rPr lang="de-DE" dirty="0"/>
              <a:t>Erster rein </a:t>
            </a:r>
            <a:r>
              <a:rPr lang="de-DE" dirty="0" err="1"/>
              <a:t>tranistorbetriebener</a:t>
            </a:r>
            <a:r>
              <a:rPr lang="de-DE" dirty="0"/>
              <a:t> Rechner: „</a:t>
            </a:r>
            <a:r>
              <a:rPr lang="de-DE" dirty="0" err="1"/>
              <a:t>Mailüfterl</a:t>
            </a:r>
            <a:r>
              <a:rPr lang="de-DE" dirty="0"/>
              <a:t>“ von Kurt </a:t>
            </a:r>
            <a:r>
              <a:rPr lang="de-DE" dirty="0" err="1"/>
              <a:t>Zemanek</a:t>
            </a:r>
            <a:endParaRPr lang="de-DE" dirty="0"/>
          </a:p>
          <a:p>
            <a:pPr lvl="1"/>
            <a:r>
              <a:rPr lang="de-DE" dirty="0"/>
              <a:t>Systemtakt wurde über Telefon übertragen</a:t>
            </a:r>
          </a:p>
          <a:p>
            <a:pPr lvl="1"/>
            <a:r>
              <a:rPr lang="de-DE" dirty="0"/>
              <a:t>1958 wurde PZ 5073548261 bestätigt.</a:t>
            </a:r>
          </a:p>
          <a:p>
            <a:pPr lvl="1"/>
            <a:endParaRPr lang="de-DE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74EB6E4D-3023-19B8-5AE0-1B0593B5B1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E8E3FC2-A0ED-85FA-5743-B9FBD74E1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6736" y="1214910"/>
            <a:ext cx="2557554" cy="2611805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3274757-E865-9275-5065-9DDE05489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33</a:t>
            </a:fld>
            <a:endParaRPr lang="de-DE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EF2707E7-145C-6433-9C82-70551B42B2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C8F9BF2-89AF-7E1A-E21F-8976EED11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6736" y="3902075"/>
            <a:ext cx="2557554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096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7F1B3AD-A206-5755-7EB8-995265D06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432" y="0"/>
            <a:ext cx="9301336" cy="6858000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0A26C0A-69B9-EACD-8995-520D81737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65238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8EF2B2-C252-57EE-54AA-7F6B1AB43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Teil II : Von der Information zur Informatik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8AC7F15-382A-2A4B-2BD0-B3067C18A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„Informatik“ erstmals 1962 von Philippe Dreyfus verwendet</a:t>
            </a:r>
          </a:p>
          <a:p>
            <a:r>
              <a:rPr lang="de-AT" dirty="0"/>
              <a:t>„Information“ 1948 von Claude Shannon formuliert</a:t>
            </a:r>
          </a:p>
          <a:p>
            <a:r>
              <a:rPr lang="de-AT" dirty="0"/>
              <a:t>Problem: Systemzustand erfassen</a:t>
            </a:r>
          </a:p>
          <a:p>
            <a:pPr lvl="1"/>
            <a:r>
              <a:rPr lang="de-AT" dirty="0"/>
              <a:t>Aussagen über ein Gesamtsystem durch Erwartungswerte </a:t>
            </a:r>
          </a:p>
          <a:p>
            <a:pPr lvl="1"/>
            <a:r>
              <a:rPr lang="de-AT" dirty="0"/>
              <a:t>Wissensverlust beim Übergang von Einzeldaten zu Mittelwerten</a:t>
            </a:r>
          </a:p>
          <a:p>
            <a:pPr marL="457200" lvl="1" indent="0">
              <a:buNone/>
            </a:pPr>
            <a:r>
              <a:rPr lang="de-AT" dirty="0"/>
              <a:t>	Entropie (Clerk Maxwell &amp; Ludwig </a:t>
            </a:r>
            <a:r>
              <a:rPr lang="de-AT" dirty="0" err="1"/>
              <a:t>Bolzmann</a:t>
            </a:r>
            <a:r>
              <a:rPr lang="de-AT" dirty="0"/>
              <a:t>)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19392B3-7DE2-1B7D-6D4C-FEC102201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722" y="4688205"/>
            <a:ext cx="9477375" cy="1047750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65E405D-E407-F868-8141-EDCA34B04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35</a:t>
            </a:fld>
            <a:endParaRPr lang="de-DE"/>
          </a:p>
        </p:txBody>
      </p:sp>
      <p:pic>
        <p:nvPicPr>
          <p:cNvPr id="6" name="Kamera 5">
            <a:extLst>
              <a:ext uri="{FF2B5EF4-FFF2-40B4-BE49-F238E27FC236}">
                <a16:creationId xmlns:a16="http://schemas.microsoft.com/office/drawing/2014/main" id="{5BD219FC-46A6-AD5B-73CF-FA57949F0200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23153" y="1943894"/>
            <a:ext cx="2057400" cy="2057400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443760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918430-B8A5-9695-C35C-F2BDFE59A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Codierung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C30B660-21E6-E683-0850-7B2D9989F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32605" cy="4351338"/>
          </a:xfrm>
        </p:spPr>
        <p:txBody>
          <a:bodyPr/>
          <a:lstStyle/>
          <a:p>
            <a:r>
              <a:rPr lang="de-AT" dirty="0"/>
              <a:t>Abbildung von einer Sprache auf eine andere Sprache.</a:t>
            </a:r>
          </a:p>
          <a:p>
            <a:pPr lvl="1"/>
            <a:r>
              <a:rPr lang="de-AT" dirty="0"/>
              <a:t>So entstehen neue „Worte“ -&gt; Menge aller Worte bilden  „Code“</a:t>
            </a:r>
          </a:p>
          <a:p>
            <a:pPr lvl="1"/>
            <a:r>
              <a:rPr lang="de-AT" dirty="0"/>
              <a:t>Fehlerkennende Codes</a:t>
            </a:r>
          </a:p>
          <a:p>
            <a:pPr lvl="1"/>
            <a:r>
              <a:rPr lang="de-AT" dirty="0"/>
              <a:t>Fehlerkorrigierende Codes</a:t>
            </a:r>
            <a:endParaRPr lang="de-DE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CB3413B-EE74-00B6-C099-6C8DDC5FC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F513F1F9-F5A2-9B5B-F33B-5F2AC42335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3397776"/>
              </p:ext>
            </p:extLst>
          </p:nvPr>
        </p:nvGraphicFramePr>
        <p:xfrm>
          <a:off x="6870805" y="2328783"/>
          <a:ext cx="5008775" cy="33450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2724802" imgH="1817982" progId="CorelPhotoPaint.Image.8">
                  <p:embed/>
                </p:oleObj>
              </mc:Choice>
              <mc:Fallback>
                <p:oleObj r:id="rId2" imgW="2724802" imgH="1817982" progId="CorelPhotoPaint.Image.8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F513F1F9-F5A2-9B5B-F33B-5F2AC423359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0805" y="2328783"/>
                        <a:ext cx="5008775" cy="334502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7D4DCBB-2A73-295F-5468-ECD778F10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17094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61B50D-FBF3-9525-399F-2F83B8E07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Codierung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0E08E00-5CB5-0F73-6252-4D1E4C02B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45230" cy="4351338"/>
          </a:xfrm>
        </p:spPr>
        <p:txBody>
          <a:bodyPr/>
          <a:lstStyle/>
          <a:p>
            <a:r>
              <a:rPr lang="de-AT" dirty="0"/>
              <a:t>ASCII Code .. American Standard Code </a:t>
            </a:r>
            <a:r>
              <a:rPr lang="de-AT" dirty="0" err="1"/>
              <a:t>for</a:t>
            </a:r>
            <a:r>
              <a:rPr lang="de-AT" dirty="0"/>
              <a:t> Interchange</a:t>
            </a:r>
          </a:p>
          <a:p>
            <a:r>
              <a:rPr lang="de-AT" dirty="0" err="1"/>
              <a:t>UNICode</a:t>
            </a:r>
            <a:r>
              <a:rPr lang="de-AT" dirty="0"/>
              <a:t> </a:t>
            </a:r>
            <a:r>
              <a:rPr lang="de-AT" dirty="0" err="1"/>
              <a:t>inc.</a:t>
            </a:r>
            <a:r>
              <a:rPr lang="de-AT" dirty="0"/>
              <a:t> Sonderzeichen</a:t>
            </a:r>
          </a:p>
          <a:p>
            <a:endParaRPr lang="de-DE" dirty="0"/>
          </a:p>
        </p:txBody>
      </p:sp>
      <p:sp>
        <p:nvSpPr>
          <p:cNvPr id="4" name="AutoShape 2" descr="Unicode Characters – What Every Developer Should Know About Encoding">
            <a:extLst>
              <a:ext uri="{FF2B5EF4-FFF2-40B4-BE49-F238E27FC236}">
                <a16:creationId xmlns:a16="http://schemas.microsoft.com/office/drawing/2014/main" id="{08468BAA-F382-F68A-8BD9-B32521D62B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2BA1285-9EFD-DD4E-31A7-46AAE733B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0402" y="1825625"/>
            <a:ext cx="6810375" cy="4648200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F312B45-2C0B-8DC6-327B-0DEE10DC8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44110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23EAD7-1E1E-77C0-3023-59AB05011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Codierungstheorie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59EF48-8895-932B-0235-793628E3CD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Informationsgehalt einer Nachricht</a:t>
            </a:r>
          </a:p>
          <a:p>
            <a:pPr lvl="1"/>
            <a:r>
              <a:rPr lang="de-AT" dirty="0"/>
              <a:t>Soll nicht vom Code abhängen</a:t>
            </a:r>
          </a:p>
          <a:p>
            <a:pPr lvl="1"/>
            <a:r>
              <a:rPr lang="de-AT" dirty="0"/>
              <a:t>Soll nur von der Sendewahrscheinlichkeit abhängen</a:t>
            </a:r>
          </a:p>
          <a:p>
            <a:pPr lvl="1"/>
            <a:r>
              <a:rPr lang="de-AT" dirty="0"/>
              <a:t>Häufig gesendete Zeichen haben kleinen Informationsgehalt</a:t>
            </a:r>
          </a:p>
          <a:p>
            <a:pPr lvl="1"/>
            <a:r>
              <a:rPr lang="de-AT" dirty="0"/>
              <a:t>Oftmals gesendete Zeichen haben hohen Informationsgehalt</a:t>
            </a:r>
          </a:p>
          <a:p>
            <a:pPr lvl="1"/>
            <a:r>
              <a:rPr lang="de-AT" dirty="0"/>
              <a:t>Informationsgehalt entspricht </a:t>
            </a:r>
            <a:r>
              <a:rPr lang="de-AT" dirty="0" err="1"/>
              <a:t>Reziprokwert</a:t>
            </a:r>
            <a:r>
              <a:rPr lang="de-AT" dirty="0"/>
              <a:t> der Wahrscheinlichkeit</a:t>
            </a:r>
          </a:p>
          <a:p>
            <a:pPr marL="457200" lvl="1" indent="0">
              <a:buNone/>
            </a:pP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f(1/p)</a:t>
            </a:r>
          </a:p>
          <a:p>
            <a:pPr lvl="1"/>
            <a:r>
              <a:rPr lang="de-AT" dirty="0"/>
              <a:t>Informationsgehalt einer Nachricht = Summe der einzelnen Informationsgehalte</a:t>
            </a:r>
          </a:p>
          <a:p>
            <a:pPr lvl="1"/>
            <a:r>
              <a:rPr lang="de-AT" dirty="0"/>
              <a:t>Vorausgesetzt Unabhängigkeit, dann gilt: </a:t>
            </a:r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f(x) + f(y) = f(</a:t>
            </a:r>
            <a:r>
              <a:rPr lang="fr-F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de-DE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de-DE" dirty="0"/>
              <a:t>Wird durch Logarithmus gewährleistet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84A838B-3F6F-930D-60E8-1CB72596F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31302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9681BE-CAF4-A3A6-4D4F-8E21703DD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Codierungstheorie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766A23-B004-FB91-58FF-F8490E5B91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Informationsgehalt h = </a:t>
            </a:r>
            <a:r>
              <a:rPr lang="de-AT" dirty="0" err="1"/>
              <a:t>ld</a:t>
            </a:r>
            <a:r>
              <a:rPr lang="de-AT" dirty="0"/>
              <a:t> ( 1/p) [BIT]</a:t>
            </a:r>
          </a:p>
          <a:p>
            <a:r>
              <a:rPr lang="de-AT" dirty="0"/>
              <a:t>Entropie = mittlerer Informationsgehalt</a:t>
            </a:r>
          </a:p>
          <a:p>
            <a:pPr lvl="1"/>
            <a:r>
              <a:rPr lang="de-AT" dirty="0"/>
              <a:t>h</a:t>
            </a:r>
            <a:r>
              <a:rPr lang="de-AT" baseline="-25000" dirty="0"/>
              <a:t>i</a:t>
            </a:r>
            <a:r>
              <a:rPr lang="de-AT" dirty="0"/>
              <a:t> = Informationsgehalt </a:t>
            </a:r>
          </a:p>
          <a:p>
            <a:pPr lvl="1"/>
            <a:r>
              <a:rPr lang="de-AT" dirty="0" err="1"/>
              <a:t>p</a:t>
            </a:r>
            <a:r>
              <a:rPr lang="de-AT" baseline="-25000" dirty="0" err="1"/>
              <a:t>i</a:t>
            </a:r>
            <a:r>
              <a:rPr lang="de-AT" dirty="0"/>
              <a:t> = Auftrittswahrscheinlichkeit</a:t>
            </a:r>
            <a:endParaRPr lang="de-DE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1F51A38-3639-8180-30CE-F3D021F0E36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810138" y="4231237"/>
            <a:ext cx="1601293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3AF8EEB8-DD00-7C2F-1A36-72D355E638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5613623"/>
              </p:ext>
            </p:extLst>
          </p:nvPr>
        </p:nvGraphicFramePr>
        <p:xfrm>
          <a:off x="1810139" y="3752850"/>
          <a:ext cx="6912507" cy="821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882900" imgH="342900" progId="Equation.3">
                  <p:embed/>
                </p:oleObj>
              </mc:Choice>
              <mc:Fallback>
                <p:oleObj name="Equation" r:id="rId2" imgW="2882900" imgH="342900" progId="Equation.3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3AF8EEB8-DD00-7C2F-1A36-72D355E638C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0139" y="3752850"/>
                        <a:ext cx="6912507" cy="8212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110EDF4-5E6A-9BE3-498C-7C6BBCA48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39</a:t>
            </a:fld>
            <a:endParaRPr lang="de-DE"/>
          </a:p>
        </p:txBody>
      </p:sp>
      <p:pic>
        <p:nvPicPr>
          <p:cNvPr id="7" name="Kamera 6">
            <a:extLst>
              <a:ext uri="{FF2B5EF4-FFF2-40B4-BE49-F238E27FC236}">
                <a16:creationId xmlns:a16="http://schemas.microsoft.com/office/drawing/2014/main" id="{EA420112-72C5-2B65-9409-E51C9BAAAF8B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3153" y="341220"/>
            <a:ext cx="2057400" cy="2057400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32518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33" name="Arc 1032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5" name="Freeform: Shape 1034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Beweggründe Archive - Steuerportal - Besteuerung der öffentlichen Hand">
            <a:extLst>
              <a:ext uri="{FF2B5EF4-FFF2-40B4-BE49-F238E27FC236}">
                <a16:creationId xmlns:a16="http://schemas.microsoft.com/office/drawing/2014/main" id="{CD69A869-86B9-AEEE-8B27-4667CA238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3182" y="996320"/>
            <a:ext cx="4777381" cy="4695616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78D9C7-0EFA-7CB6-714A-81DE75541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2500930"/>
          </a:xfrm>
        </p:spPr>
        <p:txBody>
          <a:bodyPr>
            <a:normAutofit/>
          </a:bodyPr>
          <a:lstStyle/>
          <a:p>
            <a:r>
              <a:rPr lang="de-DE" dirty="0"/>
              <a:t>Zahlensysteme &amp; Computer</a:t>
            </a:r>
          </a:p>
          <a:p>
            <a:r>
              <a:rPr lang="de-AT" dirty="0"/>
              <a:t>Von der Information zur Informatik</a:t>
            </a:r>
          </a:p>
          <a:p>
            <a:r>
              <a:rPr lang="de-AT" dirty="0"/>
              <a:t>Eine Prise Algebra</a:t>
            </a:r>
          </a:p>
          <a:p>
            <a:r>
              <a:rPr lang="de-AT" dirty="0"/>
              <a:t>Gewürzt mit Theoretische Informatik - Light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290F73-937A-B2DD-0856-D9C6C8144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03986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99D8B6-8912-D653-3456-F9B9A94CB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Codierungstheorie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4D95755-1ACA-D987-3161-9958BFDB16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AT" dirty="0"/>
              <a:t>Mittlere Wortlänge eines Codes</a:t>
            </a:r>
          </a:p>
          <a:p>
            <a:pPr lvl="1"/>
            <a:r>
              <a:rPr lang="de-AT" dirty="0"/>
              <a:t>Mit Auftrittswahrscheinlichkeit gewichtete Summer der Länger der einzelnen Codewörter</a:t>
            </a:r>
          </a:p>
          <a:p>
            <a:pPr lvl="1"/>
            <a:r>
              <a:rPr lang="de-AT" dirty="0"/>
              <a:t>Hängt von der Codierung ab</a:t>
            </a:r>
          </a:p>
          <a:p>
            <a:pPr lvl="1"/>
            <a:endParaRPr lang="de-AT" dirty="0"/>
          </a:p>
          <a:p>
            <a:pPr lvl="1"/>
            <a:endParaRPr lang="de-AT" dirty="0"/>
          </a:p>
          <a:p>
            <a:pPr lvl="1"/>
            <a:r>
              <a:rPr lang="de-AT" dirty="0"/>
              <a:t>Differenz zwischen mittlerer Wortlänge und Informationsgehalt = Redundanz</a:t>
            </a:r>
          </a:p>
          <a:p>
            <a:pPr marL="914400" lvl="2" indent="0">
              <a:buNone/>
            </a:pPr>
            <a:r>
              <a:rPr lang="de-AT" dirty="0"/>
              <a:t>		        R = L – H</a:t>
            </a:r>
          </a:p>
          <a:p>
            <a:pPr lvl="1"/>
            <a:r>
              <a:rPr lang="de-AT" dirty="0"/>
              <a:t>Huffman – Code</a:t>
            </a:r>
          </a:p>
          <a:p>
            <a:pPr lvl="2"/>
            <a:r>
              <a:rPr lang="de-AT" dirty="0"/>
              <a:t>Baumstruktur</a:t>
            </a:r>
          </a:p>
          <a:p>
            <a:pPr lvl="2"/>
            <a:r>
              <a:rPr lang="de-AT" dirty="0"/>
              <a:t>Benötigt kein Trennzeichen (wie Morsecode)</a:t>
            </a:r>
          </a:p>
          <a:p>
            <a:pPr lvl="2"/>
            <a:r>
              <a:rPr lang="de-AT" dirty="0"/>
              <a:t>Minimale Redundanz garantiert</a:t>
            </a:r>
            <a:endParaRPr lang="de-DE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881BF17-CBD7-EA0C-4FFF-0D343716A89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143180" y="3752849"/>
            <a:ext cx="1920552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2B38598B-1FAF-44C9-985B-BB262609C3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2074510"/>
              </p:ext>
            </p:extLst>
          </p:nvPr>
        </p:nvGraphicFramePr>
        <p:xfrm>
          <a:off x="4143179" y="3429000"/>
          <a:ext cx="1481667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61669" imgH="342751" progId="Equation.3">
                  <p:embed/>
                </p:oleObj>
              </mc:Choice>
              <mc:Fallback>
                <p:oleObj name="Equation" r:id="rId2" imgW="761669" imgH="342751" progId="Equation.3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2B38598B-1FAF-44C9-985B-BB262609C39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179" y="3429000"/>
                        <a:ext cx="1481667" cy="6667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BB12B8E-A174-7085-840F-F8D0ECB03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9104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D95A0E-B881-54A3-651A-D92CFD5F1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Zahlendarstellung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931EA47-A2E6-31F7-ADDC-C33EC69BC8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Vorzeichen + Betrag (MSB)</a:t>
            </a:r>
          </a:p>
          <a:p>
            <a:pPr lvl="1"/>
            <a:r>
              <a:rPr lang="de-AT" dirty="0"/>
              <a:t>Meist  2 Byte, </a:t>
            </a:r>
            <a:r>
              <a:rPr lang="de-AT" dirty="0" err="1"/>
              <a:t>Integerzahlen</a:t>
            </a:r>
            <a:endParaRPr lang="de-AT" dirty="0"/>
          </a:p>
          <a:p>
            <a:pPr lvl="1"/>
            <a:r>
              <a:rPr lang="de-AT" dirty="0"/>
              <a:t>- 32768 … + 32769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8E3DFB9-E187-EC8C-1BBB-5ACB40BDA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705" y="3244056"/>
            <a:ext cx="9620250" cy="1514475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B4F3004-97D9-45B4-1BEE-669DD1A8F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41</a:t>
            </a:fld>
            <a:endParaRPr lang="de-DE"/>
          </a:p>
        </p:txBody>
      </p:sp>
      <p:pic>
        <p:nvPicPr>
          <p:cNvPr id="6" name="Kamera 5">
            <a:extLst>
              <a:ext uri="{FF2B5EF4-FFF2-40B4-BE49-F238E27FC236}">
                <a16:creationId xmlns:a16="http://schemas.microsoft.com/office/drawing/2014/main" id="{6FDF993C-C8D7-1F36-AD56-375542084694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23153" y="341220"/>
            <a:ext cx="2057400" cy="2057400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152271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0BD7E2-B15A-E71B-1F33-4E36638D1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Zahlendarstellung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8EA9D8-6FCD-0525-7EDE-E21BC2D13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Zur Zahl wird Exzess addiert, sodass diese „positiv“ wird.</a:t>
            </a:r>
          </a:p>
          <a:p>
            <a:pPr lvl="1"/>
            <a:r>
              <a:rPr lang="de-AT" dirty="0"/>
              <a:t>Exzess entspricht dem Betrag der kleinsten negativen Zahl</a:t>
            </a:r>
          </a:p>
          <a:p>
            <a:pPr lvl="1"/>
            <a:r>
              <a:rPr lang="de-AT" dirty="0"/>
              <a:t>Exzess muss bei Rechenoperationen berücksichtigt werden!</a:t>
            </a:r>
          </a:p>
          <a:p>
            <a:r>
              <a:rPr lang="de-AT" dirty="0"/>
              <a:t>Einerkomplement</a:t>
            </a:r>
          </a:p>
          <a:p>
            <a:pPr lvl="1"/>
            <a:r>
              <a:rPr lang="de-AT" dirty="0"/>
              <a:t>Eine negative Zahl unterscheidet sich von einer positiven Zahl durch die Invertierung von 0 und 1</a:t>
            </a:r>
          </a:p>
          <a:p>
            <a:r>
              <a:rPr lang="de-AT" dirty="0"/>
              <a:t>Zweierkomplement</a:t>
            </a:r>
          </a:p>
          <a:p>
            <a:pPr lvl="1"/>
            <a:r>
              <a:rPr lang="de-AT" dirty="0"/>
              <a:t>Einerkomplement + 1</a:t>
            </a:r>
          </a:p>
          <a:p>
            <a:pPr lvl="1"/>
            <a:r>
              <a:rPr lang="de-AT" dirty="0"/>
              <a:t>Subtraktion = Addition mit Komplementwert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49F12C2-AD28-9578-40F0-30FEAE25E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48847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DE5E4F-9F9E-39E0-05B9-64D37A521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Zahlendarstellung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4694777-D516-9609-961A-51CA9DEFE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94170" cy="4351338"/>
          </a:xfrm>
        </p:spPr>
        <p:txBody>
          <a:bodyPr/>
          <a:lstStyle/>
          <a:p>
            <a:r>
              <a:rPr lang="de-AT" dirty="0"/>
              <a:t>Gleitkommadarstellung</a:t>
            </a:r>
          </a:p>
          <a:p>
            <a:pPr lvl="1"/>
            <a:r>
              <a:rPr lang="de-AT" dirty="0"/>
              <a:t>Position des Kommas „separat“ dargestellt</a:t>
            </a:r>
          </a:p>
          <a:p>
            <a:pPr lvl="1"/>
            <a:r>
              <a:rPr lang="de-AT" dirty="0"/>
              <a:t>Gespeichert wird Exponent und Mantisse</a:t>
            </a:r>
          </a:p>
          <a:p>
            <a:pPr lvl="1"/>
            <a:r>
              <a:rPr lang="de-AT" dirty="0"/>
              <a:t>Normalisierung notwendig</a:t>
            </a:r>
          </a:p>
          <a:p>
            <a:pPr lvl="2"/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235 . 10</a:t>
            </a:r>
            <a:r>
              <a:rPr lang="de-DE" sz="18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-7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2350 . 10</a:t>
            </a:r>
            <a:r>
              <a:rPr lang="de-DE" sz="18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-8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23,5 . 10</a:t>
            </a:r>
            <a:r>
              <a:rPr lang="de-DE" sz="18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-6</a:t>
            </a:r>
            <a:endParaRPr lang="de-AT" sz="1800" baseline="30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de-AT" sz="2400" dirty="0"/>
              <a:t>Erste Nachkommastelle muss ungleich 0 sein.</a:t>
            </a:r>
          </a:p>
          <a:p>
            <a:pPr lvl="1"/>
            <a:r>
              <a:rPr lang="de-AT" sz="2800" dirty="0"/>
              <a:t>Problem: Länge der Mantisse bestimmt die Rechengenauigkeit</a:t>
            </a:r>
          </a:p>
          <a:p>
            <a:pPr lvl="2"/>
            <a:r>
              <a:rPr lang="de-AT" sz="2400" dirty="0"/>
              <a:t>Mit m Bits lassen sich m / </a:t>
            </a:r>
            <a:r>
              <a:rPr lang="de-AT" sz="2400" dirty="0" err="1"/>
              <a:t>ld</a:t>
            </a:r>
            <a:r>
              <a:rPr lang="de-AT" sz="2400" dirty="0"/>
              <a:t>(10) Dezimalziffern darstellen</a:t>
            </a:r>
          </a:p>
          <a:p>
            <a:pPr marL="914400" lvl="2" indent="0">
              <a:buNone/>
            </a:pPr>
            <a:endParaRPr lang="de-DE" sz="24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36A3682-4BE3-9C2A-C787-979573090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262" y="1027906"/>
            <a:ext cx="2466975" cy="184785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6E8ECF4-3D4A-6B05-0D4E-C32F88F5F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5487" y="3067050"/>
            <a:ext cx="4212648" cy="2647950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87D001C-B3BB-DCBD-A299-9AA7A62A0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38298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B36AFE-C2A1-4F50-F06C-FF81956EA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Teil III :: Algebra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F0BD63E-EC16-E30B-1DEF-486FD3C1E1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1847 : Algebra der Logik, George Boole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6A5F9A4-6688-4B33-4980-ECD6ED2ED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222" y="2455122"/>
            <a:ext cx="6169634" cy="157540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691EAC8-156B-0B2D-9576-3FCE4D891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1222" y="4660020"/>
            <a:ext cx="6981825" cy="1495425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1313733-7CEF-994F-B3D3-BA434CA2A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44</a:t>
            </a:fld>
            <a:endParaRPr lang="de-DE"/>
          </a:p>
        </p:txBody>
      </p:sp>
      <p:pic>
        <p:nvPicPr>
          <p:cNvPr id="6" name="Kamera 5">
            <a:extLst>
              <a:ext uri="{FF2B5EF4-FFF2-40B4-BE49-F238E27FC236}">
                <a16:creationId xmlns:a16="http://schemas.microsoft.com/office/drawing/2014/main" id="{C2D5D1A2-D2BB-F79C-5811-CE84EEDF3D2F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3153" y="341220"/>
            <a:ext cx="2057400" cy="2057400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190534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EDD526-F1F8-741F-25DB-2B022E532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Boole‘sche Algebra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422B809-9D49-70EC-169E-0BDF34C2E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537" y="1589722"/>
            <a:ext cx="9115425" cy="269557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4F8F17E-0345-DAF3-254B-6994382296C5}"/>
              </a:ext>
            </a:extLst>
          </p:cNvPr>
          <p:cNvSpPr txBox="1"/>
          <p:nvPr/>
        </p:nvSpPr>
        <p:spPr>
          <a:xfrm>
            <a:off x="1462749" y="4652725"/>
            <a:ext cx="6097904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de-DE" sz="1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de-DE" sz="1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Morgansche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Gesetze 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</a:t>
            </a:r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x 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</a:t>
            </a:r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 ) = 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</a:t>
            </a:r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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</a:t>
            </a:r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</a:t>
            </a:r>
            <a:endParaRPr lang="de-DE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</a:t>
            </a:r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x </a:t>
            </a:r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</a:t>
            </a:r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 ) = </a:t>
            </a:r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</a:t>
            </a:r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</a:t>
            </a:r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</a:t>
            </a:r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</a:t>
            </a:r>
            <a:endParaRPr lang="de-DE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86517D9-F8BE-75F8-23DD-518469E4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90893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BE64BB-CEEF-59B5-1ED8-295FA141E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Boole‘sche Algebra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07F1A4A-8C20-29FD-C59B-DC315D042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242" y="1456372"/>
            <a:ext cx="7953375" cy="4562475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5915839-9496-65A1-F387-9DBDB2A2A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63849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B8D49A-A61D-7515-03D1-A9207C1DF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Logische Gatter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9EAD218-92C2-81B9-1D83-1CC56714A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315" y="1528762"/>
            <a:ext cx="6939388" cy="190023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A7B500A-30FC-3FC7-8BF2-BD59774EA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5740" y="3677286"/>
            <a:ext cx="6900520" cy="2211705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509AE01-C15B-6CB2-FDD1-1C5CBC5DF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00059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2A77E7-0816-3D9D-9670-CF564B055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Logische Gatter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40FF6D9-4866-2300-60FA-E49E461C2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  <a:tabLst>
                <a:tab pos="817245" algn="l"/>
              </a:tabLst>
            </a:pPr>
            <a:r>
              <a:rPr lang="de-DE" sz="1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Fan out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 gibt an, </a:t>
            </a:r>
            <a:r>
              <a:rPr lang="de-DE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wieviele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Gattereingänge an einen Gatterausgang angeschlossen werden können</a:t>
            </a:r>
          </a:p>
          <a:p>
            <a:pPr marL="0" lvl="0" indent="0">
              <a:buNone/>
              <a:tabLst>
                <a:tab pos="817245" algn="l"/>
              </a:tabLst>
            </a:pPr>
            <a:r>
              <a:rPr lang="de-DE" sz="1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Power </a:t>
            </a:r>
            <a:r>
              <a:rPr lang="de-DE" sz="1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dispatch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 Angaben über Verlustleistung</a:t>
            </a:r>
          </a:p>
          <a:p>
            <a:pPr marL="0" lvl="0" indent="0">
              <a:buNone/>
              <a:tabLst>
                <a:tab pos="817245" algn="l"/>
              </a:tabLst>
            </a:pPr>
            <a:r>
              <a:rPr lang="de-DE" sz="1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Propagation </a:t>
            </a:r>
            <a:r>
              <a:rPr lang="de-DE" sz="1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delay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 Zeitspanne vom Anlegen eines stabilen Eingangssignals bis zum stabilen Reagieren des Ausgangs</a:t>
            </a:r>
          </a:p>
          <a:p>
            <a:pPr marL="0" indent="0">
              <a:buNone/>
            </a:pP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Nachfolgend seien die wichtigsten Logikfamilien übersichtshalber zusammengestellt :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endParaRPr lang="de-DE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817245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TTL	Transistor – Transistor Logic</a:t>
            </a:r>
            <a:endParaRPr lang="de-DE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817245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ECL	Emitter coupled Logic</a:t>
            </a:r>
            <a:endParaRPr lang="de-DE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817245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MOS	Metal-oxide Semiconductor </a:t>
            </a:r>
            <a:endParaRPr lang="de-DE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817245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CMOS	Complementary MOS</a:t>
            </a:r>
            <a:endParaRPr lang="de-DE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7D40A64-E8FE-AA99-D369-2491934F4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80100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1D3A3E-1D19-5E73-DB57-5C0B0ED8B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Sequentielle Logik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60A11B-8E95-473A-2DB2-E546F13995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RS – Flip Flop</a:t>
            </a:r>
          </a:p>
          <a:p>
            <a:pPr lvl="1"/>
            <a:r>
              <a:rPr lang="de-AT" dirty="0"/>
              <a:t>Set – Eingang</a:t>
            </a:r>
          </a:p>
          <a:p>
            <a:pPr lvl="1"/>
            <a:r>
              <a:rPr lang="de-AT" dirty="0"/>
              <a:t>Rest – Eingang</a:t>
            </a:r>
          </a:p>
          <a:p>
            <a:pPr lvl="1"/>
            <a:r>
              <a:rPr lang="de-AT" dirty="0"/>
              <a:t>Aufbau via NOR-Gatter</a:t>
            </a:r>
          </a:p>
          <a:p>
            <a:pPr marL="457200" lvl="1" indent="0">
              <a:buNone/>
            </a:pPr>
            <a:endParaRPr lang="de-AT" dirty="0"/>
          </a:p>
          <a:p>
            <a:pPr marL="457200" lvl="1" indent="0">
              <a:buNone/>
            </a:pPr>
            <a:r>
              <a:rPr lang="de-AT" dirty="0"/>
              <a:t>Startzustand:			Setzen: (S = 1)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497A61F-A748-D592-EA77-7AD6D9715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0023" y="2341983"/>
            <a:ext cx="1954813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AD8BB509-A350-6587-5004-22922E9943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0606733"/>
              </p:ext>
            </p:extLst>
          </p:nvPr>
        </p:nvGraphicFramePr>
        <p:xfrm>
          <a:off x="4440999" y="1608021"/>
          <a:ext cx="3001275" cy="18394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177905" imgH="720731" progId="CorelPhotoPaint.Image.8">
                  <p:embed/>
                </p:oleObj>
              </mc:Choice>
              <mc:Fallback>
                <p:oleObj r:id="rId2" imgW="1177905" imgH="720731" progId="CorelPhotoPaint.Image.8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AD8BB509-A350-6587-5004-22922E99438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0999" y="1608021"/>
                        <a:ext cx="3001275" cy="18394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>
            <a:extLst>
              <a:ext uri="{FF2B5EF4-FFF2-40B4-BE49-F238E27FC236}">
                <a16:creationId xmlns:a16="http://schemas.microsoft.com/office/drawing/2014/main" id="{AF802E3B-AE19-D050-99EC-2EC142334FE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076324" y="5069400"/>
            <a:ext cx="2138149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AB037BE3-6F53-475D-E790-628355F876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9703241"/>
              </p:ext>
            </p:extLst>
          </p:nvPr>
        </p:nvGraphicFramePr>
        <p:xfrm>
          <a:off x="1076324" y="4530955"/>
          <a:ext cx="2238375" cy="1252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278368" imgH="714606" progId="CorelPhotoPaint.Image.8">
                  <p:embed/>
                </p:oleObj>
              </mc:Choice>
              <mc:Fallback>
                <p:oleObj r:id="rId4" imgW="1278368" imgH="714606" progId="CorelPhotoPaint.Image.8">
                  <p:embed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id="{AB037BE3-6F53-475D-E790-628355F876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6324" y="4530955"/>
                        <a:ext cx="2238375" cy="12528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6">
            <a:extLst>
              <a:ext uri="{FF2B5EF4-FFF2-40B4-BE49-F238E27FC236}">
                <a16:creationId xmlns:a16="http://schemas.microsoft.com/office/drawing/2014/main" id="{454EE18B-FDEC-B7B3-404D-7FE1A2824FCD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48302" y="4766840"/>
            <a:ext cx="1447047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graphicFrame>
        <p:nvGraphicFramePr>
          <p:cNvPr id="9" name="Objekt 8">
            <a:extLst>
              <a:ext uri="{FF2B5EF4-FFF2-40B4-BE49-F238E27FC236}">
                <a16:creationId xmlns:a16="http://schemas.microsoft.com/office/drawing/2014/main" id="{F121E4F6-A4FE-363E-985B-CC0D188660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4841215"/>
              </p:ext>
            </p:extLst>
          </p:nvPr>
        </p:nvGraphicFramePr>
        <p:xfrm>
          <a:off x="5448303" y="4470299"/>
          <a:ext cx="4730892" cy="1077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3429007" imgH="777242" progId="CorelPhotoPaint.Image.8">
                  <p:embed/>
                </p:oleObj>
              </mc:Choice>
              <mc:Fallback>
                <p:oleObj r:id="rId6" imgW="3429007" imgH="777242" progId="CorelPhotoPaint.Image.8">
                  <p:embed/>
                  <p:pic>
                    <p:nvPicPr>
                      <p:cNvPr id="9" name="Objekt 8">
                        <a:extLst>
                          <a:ext uri="{FF2B5EF4-FFF2-40B4-BE49-F238E27FC236}">
                            <a16:creationId xmlns:a16="http://schemas.microsoft.com/office/drawing/2014/main" id="{F121E4F6-A4FE-363E-985B-CC0D188660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8303" y="4470299"/>
                        <a:ext cx="4730892" cy="10775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fik 10">
            <a:extLst>
              <a:ext uri="{FF2B5EF4-FFF2-40B4-BE49-F238E27FC236}">
                <a16:creationId xmlns:a16="http://schemas.microsoft.com/office/drawing/2014/main" id="{805A4B7E-0548-835C-4FD2-4699FBEB24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0732" y="1690688"/>
            <a:ext cx="3695700" cy="1657350"/>
          </a:xfrm>
          <a:prstGeom prst="rect">
            <a:avLst/>
          </a:prstGeom>
        </p:spPr>
      </p:pic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E0770906-FA70-5324-E3CC-47E7D56B5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9583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FC8679-0CBE-9506-A1EB-461B9B78A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Teil I :: Zahlensysteme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2A1DE2-21D5-B4C1-0C34-B00E290128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Entwicklung von Zahlen + Zählen = Kulturleistung</a:t>
            </a:r>
          </a:p>
          <a:p>
            <a:r>
              <a:rPr lang="de-AT" dirty="0"/>
              <a:t>Additive Zahlensysteme</a:t>
            </a:r>
          </a:p>
          <a:p>
            <a:r>
              <a:rPr lang="de-AT" dirty="0"/>
              <a:t>Stellenbewertete Zahlensysteme</a:t>
            </a:r>
          </a:p>
          <a:p>
            <a:r>
              <a:rPr lang="de-AT" dirty="0"/>
              <a:t>„größter Meilenstein“: Symbol für NULL</a:t>
            </a:r>
          </a:p>
          <a:p>
            <a:r>
              <a:rPr lang="de-AT" dirty="0"/>
              <a:t>Alles begann mit Kerben</a:t>
            </a:r>
          </a:p>
          <a:p>
            <a:pPr lvl="1"/>
            <a:r>
              <a:rPr lang="de-DE" b="0" i="0" dirty="0" err="1">
                <a:solidFill>
                  <a:srgbClr val="29293A"/>
                </a:solidFill>
                <a:effectLst/>
                <a:latin typeface="SZ Text"/>
              </a:rPr>
              <a:t>Ishango</a:t>
            </a:r>
            <a:r>
              <a:rPr lang="de-DE" b="0" i="0" dirty="0">
                <a:solidFill>
                  <a:srgbClr val="29293A"/>
                </a:solidFill>
                <a:effectLst/>
                <a:latin typeface="SZ Text"/>
              </a:rPr>
              <a:t>-Knochen - </a:t>
            </a:r>
            <a:r>
              <a:rPr lang="de-AT" dirty="0"/>
              <a:t>Ca 22.000 Jahre alt</a:t>
            </a:r>
          </a:p>
          <a:p>
            <a:pPr lvl="1"/>
            <a:r>
              <a:rPr lang="de-AT" dirty="0"/>
              <a:t>Zeigt in 2ter Spalte alle Primzahlen von 1 bis 10</a:t>
            </a:r>
          </a:p>
          <a:p>
            <a:pPr lvl="1"/>
            <a:r>
              <a:rPr lang="de-AT" dirty="0"/>
              <a:t>Zeit in 3ter Spalte vielfache von 10 +/- 1</a:t>
            </a:r>
          </a:p>
          <a:p>
            <a:pPr lvl="1"/>
            <a:r>
              <a:rPr lang="de-AT" dirty="0"/>
              <a:t>-&gt; Stellenwertsystem mit Basis 10 und 60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0E070C9-98C0-F5E2-FC72-32E02BC5C17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4ADA5"/>
              </a:clrFrom>
              <a:clrTo>
                <a:srgbClr val="F4ADA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90647" y="1456372"/>
            <a:ext cx="1593921" cy="4351338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ABAF33C-68F4-B718-08AD-5D4A6E1D2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10594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7B9C9E-2029-3CB3-6619-AA3F1A0D8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N * FF = Register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9C16D10-E486-4F02-09FD-9A8E8EE6E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Kombination mehrerer Flip-Flop = Register</a:t>
            </a:r>
            <a:endParaRPr lang="de-DE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5C71905-5D71-269C-8D38-EFC1C5B44EC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876355" y="3357851"/>
            <a:ext cx="2268177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1D767081-B9C4-5297-AF1F-0AC2657F11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8780244"/>
              </p:ext>
            </p:extLst>
          </p:nvPr>
        </p:nvGraphicFramePr>
        <p:xfrm>
          <a:off x="1057081" y="3357851"/>
          <a:ext cx="5581844" cy="18960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2997333" imgH="1019515" progId="CorelPhotoPaint.Image.8">
                  <p:embed/>
                </p:oleObj>
              </mc:Choice>
              <mc:Fallback>
                <p:oleObj r:id="rId2" imgW="2997333" imgH="1019515" progId="CorelPhotoPaint.Image.8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1D767081-B9C4-5297-AF1F-0AC2657F113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7081" y="3357851"/>
                        <a:ext cx="5581844" cy="189605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>
            <a:extLst>
              <a:ext uri="{FF2B5EF4-FFF2-40B4-BE49-F238E27FC236}">
                <a16:creationId xmlns:a16="http://schemas.microsoft.com/office/drawing/2014/main" id="{44B56312-1299-C680-D130-100A61E480D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858124" y="3454431"/>
            <a:ext cx="2029937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FD8A7B53-CF79-E32F-CE8D-6057B095C3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7422381"/>
              </p:ext>
            </p:extLst>
          </p:nvPr>
        </p:nvGraphicFramePr>
        <p:xfrm>
          <a:off x="7858125" y="1554267"/>
          <a:ext cx="3124200" cy="4757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878857" imgH="2860190" progId="CorelPhotoPaint.Image.8">
                  <p:embed/>
                </p:oleObj>
              </mc:Choice>
              <mc:Fallback>
                <p:oleObj r:id="rId4" imgW="1878857" imgH="2860190" progId="CorelPhotoPaint.Image.8">
                  <p:embed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id="{FD8A7B53-CF79-E32F-CE8D-6057B095C37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25" y="1554267"/>
                        <a:ext cx="3124200" cy="47576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F49C3970-FA67-2C1B-1F4D-A9806D660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92562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A069FB-7F4F-8DE0-6315-C0A6B973E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MOSFET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D153A2-C241-FC02-6C6C-2F51C734D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1959 in Bell Labs entwickelt</a:t>
            </a:r>
          </a:p>
          <a:p>
            <a:r>
              <a:rPr lang="de-AT" dirty="0"/>
              <a:t>2012 5.000.000.000 </a:t>
            </a:r>
            <a:r>
              <a:rPr lang="de-AT" dirty="0" err="1"/>
              <a:t>Mosfet</a:t>
            </a:r>
            <a:r>
              <a:rPr lang="de-AT" dirty="0"/>
              <a:t> auf einem Chip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F6745AB-B434-AB4C-D269-7BCD5299E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51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967CBEC-53DF-C245-9226-45D1997C1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" y="3581400"/>
            <a:ext cx="4594860" cy="229743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D5532B8-2EDB-AD22-8E63-1356130B9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979" y="3581400"/>
            <a:ext cx="4631767" cy="229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4546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F907CA-C83C-6206-54EF-4BA4FAEB7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CPU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38F349B-15C8-2033-AECD-920CBCF14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52</a:t>
            </a:fld>
            <a:endParaRPr lang="de-DE"/>
          </a:p>
        </p:txBody>
      </p:sp>
      <p:pic>
        <p:nvPicPr>
          <p:cNvPr id="1026" name="Picture 2" descr="Wafer werden deutlich teurer - RAM, CPUs und Sensoren auch?">
            <a:extLst>
              <a:ext uri="{FF2B5EF4-FFF2-40B4-BE49-F238E27FC236}">
                <a16:creationId xmlns:a16="http://schemas.microsoft.com/office/drawing/2014/main" id="{8D02E455-D437-DD2B-5A64-940136250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256" y="1403452"/>
            <a:ext cx="3239389" cy="2155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PU Inside Texture | OpenGameArt.org">
            <a:extLst>
              <a:ext uri="{FF2B5EF4-FFF2-40B4-BE49-F238E27FC236}">
                <a16:creationId xmlns:a16="http://schemas.microsoft.com/office/drawing/2014/main" id="{A1CAFEA9-1601-7B08-291F-57C0CA167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381" y="4283358"/>
            <a:ext cx="2314040" cy="228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A5C79E9-438A-90AA-0C09-B9AD18548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6274" y="3719001"/>
            <a:ext cx="4161951" cy="3117446"/>
          </a:xfrm>
          <a:prstGeom prst="rect">
            <a:avLst/>
          </a:prstGeom>
        </p:spPr>
      </p:pic>
      <p:sp>
        <p:nvSpPr>
          <p:cNvPr id="8" name="AutoShape 8">
            <a:extLst>
              <a:ext uri="{FF2B5EF4-FFF2-40B4-BE49-F238E27FC236}">
                <a16:creationId xmlns:a16="http://schemas.microsoft.com/office/drawing/2014/main" id="{31211349-1D0C-7D4B-91BE-D39777C046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236B6FE-B111-3586-8AD3-7CB957A9A8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4381" y="1450478"/>
            <a:ext cx="2279630" cy="2171627"/>
          </a:xfrm>
          <a:prstGeom prst="rect">
            <a:avLst/>
          </a:prstGeom>
        </p:spPr>
      </p:pic>
      <p:sp>
        <p:nvSpPr>
          <p:cNvPr id="11" name="AutoShape 10" descr="Transistor – Wikipedia">
            <a:extLst>
              <a:ext uri="{FF2B5EF4-FFF2-40B4-BE49-F238E27FC236}">
                <a16:creationId xmlns:a16="http://schemas.microsoft.com/office/drawing/2014/main" id="{F167A4EF-B393-752B-6EF2-E4D78B47BA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48027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2055B7-B1F2-7898-F985-76EE496C8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Maschinensprache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402ABF1-D486-812B-8D6C-F64FB77AC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208" y="3429000"/>
            <a:ext cx="3653238" cy="245989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3CEFEF9-5300-BF7F-D734-B35469FE0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208" y="2115553"/>
            <a:ext cx="3495675" cy="9906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72B8E2B-386C-4890-266A-9CD835C7B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0522" y="2384259"/>
            <a:ext cx="6424495" cy="3631530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B1539FA-7DA6-0A17-6F46-5394D0769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24864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6FED43-1730-81B5-5B06-826E8020C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LEX &amp; YACC 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8DFB377-1C2A-E85B-FA12-2E9069221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Assemblercode „unzumutbar“</a:t>
            </a:r>
          </a:p>
          <a:p>
            <a:r>
              <a:rPr lang="de-AT" dirty="0"/>
              <a:t>Lexikalische Analyse: LEX</a:t>
            </a:r>
          </a:p>
          <a:p>
            <a:pPr lvl="1"/>
            <a:r>
              <a:rPr lang="de-AT" dirty="0"/>
              <a:t>Zerlegung in Token</a:t>
            </a:r>
          </a:p>
          <a:p>
            <a:r>
              <a:rPr lang="de-AT" dirty="0"/>
              <a:t>Syntaxanalyse: YACC</a:t>
            </a:r>
          </a:p>
          <a:p>
            <a:pPr lvl="1"/>
            <a:r>
              <a:rPr lang="de-AT" dirty="0"/>
              <a:t>Syntaktische Korrektheit der Token</a:t>
            </a:r>
          </a:p>
          <a:p>
            <a:r>
              <a:rPr lang="de-AT" dirty="0"/>
              <a:t>Semantische Analyse</a:t>
            </a:r>
          </a:p>
          <a:p>
            <a:pPr lvl="1"/>
            <a:r>
              <a:rPr lang="de-AT" dirty="0"/>
              <a:t>Beispiel Korrekter Datentyp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DCA9868-3CA8-3A49-813A-B104FA872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3258" y="1825625"/>
            <a:ext cx="3971925" cy="3905250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FD6A3C1-3756-19E3-A9B7-95C51FC41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54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6643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229A0-70E2-B368-CC8D-66920D24C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Teil IV :: Theoretische Informatik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A6164A-60EC-155A-A498-675561A26A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AT" dirty="0"/>
              <a:t>Deterministischer Algorithmus</a:t>
            </a:r>
          </a:p>
          <a:p>
            <a:pPr lvl="1">
              <a:lnSpc>
                <a:spcPct val="100000"/>
              </a:lnSpc>
              <a:tabLst>
                <a:tab pos="817245" algn="l"/>
              </a:tabLst>
            </a:pPr>
            <a:r>
              <a:rPr lang="de-DE" dirty="0"/>
              <a:t>was zu geschehen hat ( Operation )</a:t>
            </a:r>
          </a:p>
          <a:p>
            <a:pPr lvl="1">
              <a:lnSpc>
                <a:spcPct val="100000"/>
              </a:lnSpc>
              <a:tabLst>
                <a:tab pos="817245" algn="l"/>
              </a:tabLst>
            </a:pPr>
            <a:r>
              <a:rPr lang="de-DE" dirty="0"/>
              <a:t>womit etwas zu geschehen hat ( Operand )</a:t>
            </a:r>
          </a:p>
          <a:p>
            <a:pPr lvl="1">
              <a:lnSpc>
                <a:spcPct val="100000"/>
              </a:lnSpc>
              <a:tabLst>
                <a:tab pos="817245" algn="l"/>
              </a:tabLst>
            </a:pPr>
            <a:r>
              <a:rPr lang="de-DE" dirty="0"/>
              <a:t>wie es weiter gehen soll ( Fortsetzung )</a:t>
            </a:r>
          </a:p>
          <a:p>
            <a:r>
              <a:rPr lang="de-DE" dirty="0"/>
              <a:t>Determinierter Algorithmus</a:t>
            </a:r>
          </a:p>
          <a:p>
            <a:pPr lvl="1"/>
            <a:r>
              <a:rPr lang="de-DE" dirty="0"/>
              <a:t>Wiederholte Abarbeitung liefert gleiches Ergebnis</a:t>
            </a:r>
          </a:p>
          <a:p>
            <a:r>
              <a:rPr lang="de-DE" dirty="0"/>
              <a:t>Rekursive Algorithmen</a:t>
            </a:r>
          </a:p>
          <a:p>
            <a:pPr lvl="1"/>
            <a:r>
              <a:rPr lang="de-DE" dirty="0"/>
              <a:t>Gem. </a:t>
            </a:r>
            <a:r>
              <a:rPr lang="de-DE" dirty="0" err="1"/>
              <a:t>Peano</a:t>
            </a:r>
            <a:r>
              <a:rPr lang="de-DE" dirty="0"/>
              <a:t> : Addition, Multiplikation, Potenzieren</a:t>
            </a:r>
          </a:p>
          <a:p>
            <a:r>
              <a:rPr lang="de-DE" dirty="0"/>
              <a:t>Komplexität &amp; Aufwandsverhalten von Algorithmen</a:t>
            </a:r>
          </a:p>
          <a:p>
            <a:pPr lvl="1"/>
            <a:r>
              <a:rPr lang="de-DE" dirty="0"/>
              <a:t>10tes </a:t>
            </a:r>
            <a:r>
              <a:rPr lang="de-DE" dirty="0" err="1"/>
              <a:t>Hilbert‘sches</a:t>
            </a:r>
            <a:r>
              <a:rPr lang="de-DE" dirty="0"/>
              <a:t> Problem: Diophantische Gleichungen</a:t>
            </a:r>
          </a:p>
          <a:p>
            <a:pPr lvl="1"/>
            <a:r>
              <a:rPr lang="de-DE" dirty="0"/>
              <a:t>Springerproblem: NP Vollständig, Backtracking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08F0C87-3B54-A838-74D6-D5BF4BAC9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97605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EBDD8-FBF4-3604-19FC-4FF24FE81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Turingmaschinen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8C01769-305A-CABD-6845-615613DB7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AT" dirty="0"/>
              <a:t>Reines Gedankenexperiment</a:t>
            </a:r>
          </a:p>
          <a:p>
            <a:pPr lvl="1"/>
            <a:r>
              <a:rPr lang="de-AT" dirty="0"/>
              <a:t>Steuereinheit</a:t>
            </a:r>
          </a:p>
          <a:p>
            <a:pPr lvl="1"/>
            <a:r>
              <a:rPr lang="de-AT" dirty="0"/>
              <a:t>Lesekopf</a:t>
            </a:r>
          </a:p>
          <a:p>
            <a:pPr lvl="1"/>
            <a:r>
              <a:rPr lang="de-AT" dirty="0"/>
              <a:t>Unendliches Arbeitsband</a:t>
            </a:r>
          </a:p>
          <a:p>
            <a:pPr marL="800100" lvl="1" indent="-342900">
              <a:buFont typeface="Symbol" panose="05050102010706020507" pitchFamily="18" charset="2"/>
              <a:buChar char=""/>
              <a:tabLst>
                <a:tab pos="817245" algn="l"/>
              </a:tabLst>
            </a:pPr>
            <a:r>
              <a:rPr lang="de-D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jeder Zelle des Bandes steht genau ein Zeichen eines Alphabets T -  des Bandalphabetes</a:t>
            </a:r>
          </a:p>
          <a:p>
            <a:pPr marL="800100" lvl="1" indent="-342900">
              <a:buFont typeface="Symbol" panose="05050102010706020507" pitchFamily="18" charset="2"/>
              <a:buChar char=""/>
              <a:tabLst>
                <a:tab pos="817245" algn="l"/>
              </a:tabLst>
            </a:pPr>
            <a:r>
              <a:rPr lang="de-D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 enthält ein ausgezeichnetes Zeichen, das Leerzeichen, das hier mir $ bezeichnet werden soll</a:t>
            </a:r>
          </a:p>
          <a:p>
            <a:pPr marL="800100" lvl="1" indent="-342900">
              <a:buFont typeface="Symbol" panose="05050102010706020507" pitchFamily="18" charset="2"/>
              <a:buChar char=""/>
              <a:tabLst>
                <a:tab pos="817245" algn="l"/>
              </a:tabLst>
            </a:pPr>
            <a:r>
              <a:rPr lang="de-D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zu jedem Zeitpunkt enthalten „fast alle“ Zellen des Bandes das Zeichen $, nur endlich viele andere Zellen enthalten ein anderes Zeichen</a:t>
            </a:r>
          </a:p>
          <a:p>
            <a:pPr marL="800100" lvl="1" indent="-342900">
              <a:buFont typeface="Symbol" panose="05050102010706020507" pitchFamily="18" charset="2"/>
              <a:buChar char=""/>
              <a:tabLst>
                <a:tab pos="817245" algn="l"/>
              </a:tabLst>
            </a:pPr>
            <a:r>
              <a:rPr lang="de-D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 Steuereinheit der Maschine befindet sich stets in einem wohldefinierten Zustand, der aus einer endlichen Zustandsmenge Z stammt, Z enthält einen Anfangszustand </a:t>
            </a:r>
            <a:r>
              <a:rPr lang="de-D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</a:t>
            </a:r>
            <a:r>
              <a:rPr lang="de-DE" sz="120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de-DE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Symbol" panose="05050102010706020507" pitchFamily="18" charset="2"/>
              <a:buChar char=""/>
              <a:tabLst>
                <a:tab pos="817245" algn="l"/>
              </a:tabLst>
            </a:pPr>
            <a:r>
              <a:rPr lang="de-D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 möglichen Bewegungen des Schreib/Lesekopfes sind</a:t>
            </a:r>
          </a:p>
          <a:p>
            <a:pPr marL="1200150" lvl="2" indent="-285750">
              <a:buFont typeface="Courier New" panose="02070309020205020404" pitchFamily="49" charset="0"/>
              <a:buChar char="o"/>
              <a:tabLst>
                <a:tab pos="1274445" algn="l"/>
              </a:tabLst>
            </a:pPr>
            <a:r>
              <a:rPr lang="de-D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eine Zelle nach rechts rücken – symbolisiert durch R</a:t>
            </a:r>
          </a:p>
          <a:p>
            <a:pPr marL="1200150" lvl="2" indent="-285750">
              <a:buFont typeface="Courier New" panose="02070309020205020404" pitchFamily="49" charset="0"/>
              <a:buChar char="o"/>
              <a:tabLst>
                <a:tab pos="1274445" algn="l"/>
              </a:tabLst>
            </a:pPr>
            <a:r>
              <a:rPr lang="de-D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eine Zelle nach links rücken – symbolisiert durch L</a:t>
            </a:r>
          </a:p>
          <a:p>
            <a:pPr marL="1200150" lvl="2" indent="-285750">
              <a:buFont typeface="Courier New" panose="02070309020205020404" pitchFamily="49" charset="0"/>
              <a:buChar char="o"/>
              <a:tabLst>
                <a:tab pos="1274445" algn="l"/>
              </a:tabLst>
            </a:pPr>
            <a:r>
              <a:rPr lang="de-D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keine Bewegung – symbolisiert durch N</a:t>
            </a:r>
          </a:p>
          <a:p>
            <a:pPr lvl="1"/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C2AE7B8-331C-7494-2841-E5C563C18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4792" y="2095850"/>
            <a:ext cx="2524125" cy="1819275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4B36809-9205-2239-0DE7-C0E784439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56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80315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22B3DE-6688-8CFA-515E-9BB9FBED2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Turingmaschinen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957F6F-BA6F-44AB-2D5B-0CED5A2957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Eine Turing Maschine arbeitet nun eine Folge von Einzelschritten ab, wobei ein Einzelschritt wie folgt beschrieben werden kann : </a:t>
            </a:r>
          </a:p>
          <a:p>
            <a:pPr marL="342900" lvl="0" indent="-342900">
              <a:buFont typeface="+mj-lt"/>
              <a:buAutoNum type="arabicPeriod"/>
              <a:tabLst>
                <a:tab pos="817245" algn="l"/>
              </a:tabLst>
            </a:pP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Abhängigkeit vom Zustand der Steuereinheit und vom gelesenen Zeichen ( d.h. vom Zeichen in der Zelle, über das sich der Kopf bewegt ) wird ein Zeichen auf das Band geschrieben ( ACHTUNG : das aktuelle Zeichen wird überschrieben ) ,</a:t>
            </a:r>
          </a:p>
          <a:p>
            <a:pPr marL="342900" lvl="0" indent="-342900">
              <a:buFont typeface="+mj-lt"/>
              <a:buAutoNum type="arabicPeriod"/>
              <a:tabLst>
                <a:tab pos="817245" algn="l"/>
              </a:tabLst>
            </a:pP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 Steuereinheit geht in einen neuen Zustand über, und der Kopf führt eine Bewegung R,L oder N aus.</a:t>
            </a:r>
          </a:p>
          <a:p>
            <a:pPr marL="342900" lvl="0" indent="-342900">
              <a:buFont typeface="+mj-lt"/>
              <a:buAutoNum type="arabicPeriod"/>
              <a:tabLst>
                <a:tab pos="817245" algn="l"/>
              </a:tabLst>
            </a:pPr>
            <a:endParaRPr lang="de-DE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Mathematisch lässt sich diese Arbeitsweise wie folgt definieren :</a:t>
            </a:r>
            <a:endParaRPr lang="de-DE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		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:= 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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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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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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L, R, N 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</a:t>
            </a:r>
            <a:endParaRPr lang="de-DE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Jedem Paar aus ( gelesenen ) Zeichen und Zustand wird ein </a:t>
            </a:r>
            <a:r>
              <a:rPr lang="de-DE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Trippel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aus geschriebenem Zeichen, neuem Zeichen und Kopfbewegung zugeordnet.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Wenn 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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de-DE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a,z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= (</a:t>
            </a:r>
            <a:r>
              <a:rPr lang="de-DE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a,z,N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gilt, so sagt man, dass die Maschine stoppt, wenn sie im Zustand z das Zeichen a ließt.  Wenn für einen Zustand z 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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de-DE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a,z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= (</a:t>
            </a:r>
            <a:r>
              <a:rPr lang="de-DE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a,z,N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für alle a  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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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gilt, so heißt z </a:t>
            </a:r>
            <a:r>
              <a:rPr lang="de-DE" sz="1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Endzustand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oder Stoppzustand der Turing Maschine.</a:t>
            </a:r>
            <a:endParaRPr lang="de-DE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EBE7901-0C17-49ED-7888-5BED94F0E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17496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8646EF-923B-A843-EEA5-86F424A83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Turingmaschinen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D5A3621-EDE2-0A32-A92D-2F11DED20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687" y="2266950"/>
            <a:ext cx="6524625" cy="2324100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E04FD94-EAC9-2F1C-F79B-EE99D3B1B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58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42904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EDA001-1688-1C4E-81EA-6D2826D83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Turingmaschinen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BDD0F11-F8C4-F679-3F23-91E7900D69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de-DE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DE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</a:t>
            </a:r>
            <a:r>
              <a:rPr lang="de-DE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de-DE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</a:t>
            </a:r>
            <a:r>
              <a:rPr lang="de-DE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 Z, z</a:t>
            </a:r>
            <a:r>
              <a:rPr lang="de-DE" sz="320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de-DE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,Z</a:t>
            </a:r>
            <a:r>
              <a:rPr lang="de-DE" sz="320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de-DE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,Z</a:t>
            </a:r>
            <a:r>
              <a:rPr lang="de-DE" sz="320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de-DE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de-DE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</a:t>
            </a:r>
            <a:r>
              <a:rPr lang="de-DE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mit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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... Eingabealphabet, $ 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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</a:t>
            </a:r>
            <a:endParaRPr lang="de-DE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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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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{ $ } ist das Bandalphabet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 ist die Zustandsmenge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de-DE" sz="180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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 ist der Anfangszustand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de-DE" sz="180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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 ist die Menge der Endzustände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de-DE" sz="180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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 ist die Menge der akzeptierten Zustände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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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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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 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{L, R, N } ist die Zustandsüberführungsfunktion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7F48F4-3E29-97D5-EC55-4C73FA6C9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59</a:t>
            </a:fld>
            <a:endParaRPr lang="de-DE"/>
          </a:p>
        </p:txBody>
      </p:sp>
      <p:pic>
        <p:nvPicPr>
          <p:cNvPr id="5" name="Kamera 4">
            <a:extLst>
              <a:ext uri="{FF2B5EF4-FFF2-40B4-BE49-F238E27FC236}">
                <a16:creationId xmlns:a16="http://schemas.microsoft.com/office/drawing/2014/main" id="{50B458BA-409D-19E8-97BB-E1211CE7C0C4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23153" y="341220"/>
            <a:ext cx="2057400" cy="2057400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051952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164F78-6C96-7017-3A34-AEC191FCB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Zahlensysteme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96613B6-DB28-F97A-4816-68A74AF2F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79920" cy="4351338"/>
          </a:xfrm>
        </p:spPr>
        <p:txBody>
          <a:bodyPr/>
          <a:lstStyle/>
          <a:p>
            <a:r>
              <a:rPr lang="de-AT" dirty="0"/>
              <a:t>Mit dem Aufstieg der Babylonier, Sumerer und Ägypter verfeinern sich die „mathematischen Methoden“</a:t>
            </a:r>
          </a:p>
          <a:p>
            <a:r>
              <a:rPr lang="de-AT" dirty="0"/>
              <a:t>Ägypter entwickelten additives System</a:t>
            </a:r>
          </a:p>
          <a:p>
            <a:r>
              <a:rPr lang="de-AT" dirty="0"/>
              <a:t>Um 3.000 v. Chr. wurden Grundrechnungsarten beherrscht</a:t>
            </a:r>
          </a:p>
          <a:p>
            <a:pPr lvl="1"/>
            <a:r>
              <a:rPr lang="de-AT" dirty="0"/>
              <a:t>Für die nächsten ca. 4.000 Jahre unverändert</a:t>
            </a:r>
            <a:endParaRPr lang="de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E0D359-60ED-319B-E8A1-B42C9EE34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885" y="1892300"/>
            <a:ext cx="22225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5195267-5D23-4880-2E8A-E55D704C5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48086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078EA5-DF5E-9508-2C58-D2391A3DE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Turingmaschinen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81765E-65C4-FAAE-73E2-2566F6BF8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AT" dirty="0"/>
              <a:t>Eine Turingmaschine soll die Sprache 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 = {0</a:t>
            </a:r>
            <a:r>
              <a:rPr lang="de-DE" sz="18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de-DE" sz="18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n,m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&gt;=0 } akzeptieren.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DA791C2-0E41-BBA7-11D0-454496930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590" y="2594760"/>
            <a:ext cx="3375340" cy="256438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706EE4C-3FF6-6191-C915-48CD7447FEFE}"/>
              </a:ext>
            </a:extLst>
          </p:cNvPr>
          <p:cNvSpPr txBox="1"/>
          <p:nvPr/>
        </p:nvSpPr>
        <p:spPr>
          <a:xfrm>
            <a:off x="766987" y="5388570"/>
            <a:ext cx="102368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 Sprache L(M)=  {0</a:t>
            </a:r>
            <a:r>
              <a:rPr lang="de-DE" sz="18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de-DE" sz="18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n,m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&gt;=0 } ist also entscheidbar, denn es konnte eine Turing Maschine M gefunden und konstruiert werden, außerdem hält der Akzeptor auf allen Eingaben.</a:t>
            </a:r>
          </a:p>
          <a:p>
            <a:pPr algn="ctr"/>
            <a:endParaRPr lang="de-DE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-&gt; Halteproblem ist nicht entscheidbar</a:t>
            </a:r>
          </a:p>
          <a:p>
            <a:pPr algn="ctr"/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67F609C-19CA-B198-BAF1-67847268D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60</a:t>
            </a:fld>
            <a:endParaRPr lang="de-DE"/>
          </a:p>
        </p:txBody>
      </p:sp>
      <p:pic>
        <p:nvPicPr>
          <p:cNvPr id="7" name="Kamera 6">
            <a:extLst>
              <a:ext uri="{FF2B5EF4-FFF2-40B4-BE49-F238E27FC236}">
                <a16:creationId xmlns:a16="http://schemas.microsoft.com/office/drawing/2014/main" id="{A74A0527-EA47-81C7-5CD8-3586018C5D63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23153" y="341220"/>
            <a:ext cx="2057400" cy="2057400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704400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A2B953-B49E-75E1-18B6-812D00097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Formale Sprachen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F9B2A5-AAAC-5529-D332-75E6FCE6D9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Eigentliches Ziel: „</a:t>
            </a:r>
            <a:r>
              <a:rPr lang="de-AT" dirty="0" err="1"/>
              <a:t>natürlichsprachige</a:t>
            </a:r>
            <a:r>
              <a:rPr lang="de-AT" dirty="0"/>
              <a:t>“ Systeme</a:t>
            </a:r>
          </a:p>
          <a:p>
            <a:r>
              <a:rPr lang="de-AT" dirty="0"/>
              <a:t>Künstliche Sprachen</a:t>
            </a:r>
          </a:p>
          <a:p>
            <a:pPr lvl="1"/>
            <a:r>
              <a:rPr lang="de-AT" dirty="0"/>
              <a:t>Mit formaler Grammatik</a:t>
            </a:r>
          </a:p>
          <a:p>
            <a:pPr lvl="1"/>
            <a:r>
              <a:rPr lang="de-AT" dirty="0"/>
              <a:t>DEA akzeptiert formale Sprache</a:t>
            </a:r>
          </a:p>
          <a:p>
            <a:r>
              <a:rPr lang="de-AT" dirty="0"/>
              <a:t>Operationen auf formale Sprachen</a:t>
            </a:r>
          </a:p>
          <a:p>
            <a:pPr lvl="1"/>
            <a:r>
              <a:rPr lang="de-AT" dirty="0"/>
              <a:t>Vereinigung</a:t>
            </a:r>
          </a:p>
          <a:p>
            <a:pPr lvl="1"/>
            <a:r>
              <a:rPr lang="de-AT" dirty="0"/>
              <a:t>Durchschnitt </a:t>
            </a:r>
          </a:p>
          <a:p>
            <a:pPr lvl="1"/>
            <a:r>
              <a:rPr lang="de-AT" dirty="0"/>
              <a:t>Differenz</a:t>
            </a:r>
          </a:p>
          <a:p>
            <a:pPr lvl="1"/>
            <a:r>
              <a:rPr lang="de-AT" dirty="0"/>
              <a:t>Konkatenation</a:t>
            </a:r>
          </a:p>
          <a:p>
            <a:pPr lvl="1"/>
            <a:r>
              <a:rPr lang="de-AT" dirty="0" err="1"/>
              <a:t>Kleenesche</a:t>
            </a:r>
            <a:r>
              <a:rPr lang="de-AT" dirty="0"/>
              <a:t> Hülle (</a:t>
            </a:r>
            <a:r>
              <a:rPr lang="de-AT" dirty="0" err="1"/>
              <a:t>bel</a:t>
            </a:r>
            <a:r>
              <a:rPr lang="de-AT" dirty="0"/>
              <a:t>. Konkatenation)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ABE9F17-355A-2B49-BB80-EE893606B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427" y="2739181"/>
            <a:ext cx="4487511" cy="2524225"/>
          </a:xfrm>
          <a:prstGeom prst="rect">
            <a:avLst/>
          </a:prstGeom>
        </p:spPr>
      </p:pic>
      <p:sp>
        <p:nvSpPr>
          <p:cNvPr id="7" name="AutoShape 2" descr="L_{1} \cup L_{2} mit \omega \in  L_{1} \lor\omega \in L_{2}">
            <a:extLst>
              <a:ext uri="{FF2B5EF4-FFF2-40B4-BE49-F238E27FC236}">
                <a16:creationId xmlns:a16="http://schemas.microsoft.com/office/drawing/2014/main" id="{13463B1D-6628-8A7B-C667-FC24AFE373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55763" y="-517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3" descr="L_{1} \cap L_{2} mit \omega \in  L_{1} \land\omega \in L_{2}">
            <a:extLst>
              <a:ext uri="{FF2B5EF4-FFF2-40B4-BE49-F238E27FC236}">
                <a16:creationId xmlns:a16="http://schemas.microsoft.com/office/drawing/2014/main" id="{37CD3EC8-D2F5-B075-04E1-AED455276D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93863" y="-22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4" descr="L_{1}∖L_{2} mit \omega \in  L_{1} \land\omega \notin L_{2}">
            <a:extLst>
              <a:ext uri="{FF2B5EF4-FFF2-40B4-BE49-F238E27FC236}">
                <a16:creationId xmlns:a16="http://schemas.microsoft.com/office/drawing/2014/main" id="{D93BA04D-230D-D58F-3D5E-04ECDA6E656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76363" y="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AutoShape 6" descr="L_{1} \cup L_{2} mit \omega \in  L_{1} \lor\omega \in L_{2}">
            <a:extLst>
              <a:ext uri="{FF2B5EF4-FFF2-40B4-BE49-F238E27FC236}">
                <a16:creationId xmlns:a16="http://schemas.microsoft.com/office/drawing/2014/main" id="{2722E46B-8925-43CC-AAE8-55652E1AF5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08163" y="-3651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2" name="AutoShape 7" descr="L_{1} \cap L_{2} mit \omega \in  L_{1} \land\omega \in L_{2}">
            <a:extLst>
              <a:ext uri="{FF2B5EF4-FFF2-40B4-BE49-F238E27FC236}">
                <a16:creationId xmlns:a16="http://schemas.microsoft.com/office/drawing/2014/main" id="{0C70BF39-D7FF-B42B-732F-2E3BC903BA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46263" y="-7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3" name="AutoShape 8" descr="L_{1}∖L_{2} mit \omega \in  L_{1} \land\omega \notin L_{2}">
            <a:extLst>
              <a:ext uri="{FF2B5EF4-FFF2-40B4-BE49-F238E27FC236}">
                <a16:creationId xmlns:a16="http://schemas.microsoft.com/office/drawing/2014/main" id="{E38C4094-6009-BF01-0295-60D5972A1E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8763" y="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ABA82C4-CEAB-D891-06FD-4D062E52E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61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83305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0507FC-13EC-3A5A-4A3B-429A75392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Chomsky Hierarchie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9A942A6-B085-73C8-FEAE-EF946A45E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237220" cy="4351338"/>
          </a:xfrm>
        </p:spPr>
        <p:txBody>
          <a:bodyPr>
            <a:normAutofit fontScale="85000" lnSpcReduction="20000"/>
          </a:bodyPr>
          <a:lstStyle/>
          <a:p>
            <a:r>
              <a:rPr lang="de-AT" dirty="0"/>
              <a:t>Zur Wiederholung:</a:t>
            </a:r>
          </a:p>
          <a:p>
            <a:pPr lvl="1"/>
            <a:r>
              <a:rPr lang="de-AT" dirty="0"/>
              <a:t>Grammatik = Symbole + Regeln, die neue Symbole generieren</a:t>
            </a:r>
          </a:p>
          <a:p>
            <a:pPr lvl="1"/>
            <a:r>
              <a:rPr lang="de-AT" dirty="0"/>
              <a:t>Symbole = Nichtterminierend und Terminierend</a:t>
            </a:r>
          </a:p>
          <a:p>
            <a:pPr lvl="1"/>
            <a:r>
              <a:rPr lang="de-AT" dirty="0"/>
              <a:t>Produktionsregel legt fest, wie neue Zeichen entstehen können</a:t>
            </a:r>
          </a:p>
          <a:p>
            <a:r>
              <a:rPr lang="de-AT" dirty="0"/>
              <a:t>Einschränkung der Produktionsregeln = Chomsky Hierarchie</a:t>
            </a:r>
          </a:p>
          <a:p>
            <a:pPr lvl="1"/>
            <a:r>
              <a:rPr lang="de-AT" dirty="0"/>
              <a:t>Typ0: keinerlei Einschränkungen, </a:t>
            </a:r>
          </a:p>
          <a:p>
            <a:pPr lvl="2"/>
            <a:r>
              <a:rPr lang="de-AT" dirty="0"/>
              <a:t>aus jedem Wort kann ein beliebiges anderes Wort entstehen</a:t>
            </a:r>
          </a:p>
          <a:p>
            <a:pPr lvl="2"/>
            <a:r>
              <a:rPr lang="de-AT" dirty="0"/>
              <a:t>Erzeugt rekursiv aufzählbare Sprachen</a:t>
            </a:r>
          </a:p>
          <a:p>
            <a:pPr lvl="1"/>
            <a:r>
              <a:rPr lang="de-AT" dirty="0"/>
              <a:t>Typ1: kontextsensitiv</a:t>
            </a:r>
          </a:p>
          <a:p>
            <a:pPr lvl="2"/>
            <a:r>
              <a:rPr lang="de-AT" dirty="0"/>
              <a:t>Längenbeschränkung , kontextsensitiv</a:t>
            </a:r>
          </a:p>
          <a:p>
            <a:pPr lvl="1"/>
            <a:r>
              <a:rPr lang="de-AT" dirty="0"/>
              <a:t>Typ2</a:t>
            </a:r>
          </a:p>
          <a:p>
            <a:pPr lvl="2"/>
            <a:r>
              <a:rPr lang="de-AT" dirty="0"/>
              <a:t>Terminalsymbole, kontextfrei</a:t>
            </a:r>
          </a:p>
          <a:p>
            <a:pPr lvl="1"/>
            <a:r>
              <a:rPr lang="de-AT" dirty="0"/>
              <a:t>Typ3:</a:t>
            </a:r>
          </a:p>
          <a:p>
            <a:pPr lvl="2"/>
            <a:r>
              <a:rPr lang="de-AT" dirty="0"/>
              <a:t>Reguläre Grammatik  -&gt; erzeugen reguläre Sprachen</a:t>
            </a:r>
          </a:p>
          <a:p>
            <a:pPr lvl="2"/>
            <a:r>
              <a:rPr lang="de-AT" dirty="0"/>
              <a:t>Werden von DEA akzeptiert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1B1C821-78AF-7B09-133E-99CFE8C72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1719" y="1378267"/>
            <a:ext cx="3460281" cy="2050733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EB3053F-8505-EE51-7E6C-0AC9516A5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62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93430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6AEEC3F-B19B-A0FE-BCAC-C2E554C32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0" y="320992"/>
            <a:ext cx="5048250" cy="601027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836E362-DDEC-BC5D-25D6-4B216D577AC8}"/>
              </a:ext>
            </a:extLst>
          </p:cNvPr>
          <p:cNvSpPr txBox="1"/>
          <p:nvPr/>
        </p:nvSpPr>
        <p:spPr>
          <a:xfrm>
            <a:off x="6429374" y="1397675"/>
            <a:ext cx="53176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procedure gibErgebnis(var ergebnis : real);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pt-BR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procedure einfach(var x,y,z:integer);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pt-BR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procedure komplexer(x,y,z : integer; r1, r2 : real);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pt-BR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pt-BR" b="0" i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procedure </a:t>
            </a:r>
            <a:r>
              <a:rPr lang="pt-BR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ganzkomplex(x,y,z : integer; var ergebnis : real; r1,r2 : real);</a:t>
            </a:r>
          </a:p>
          <a:p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4ADA96D-2BBD-DCEC-9DE1-7C16AD3CF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63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36021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74DC38-58FC-29BE-939A-E805EF65D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AT" dirty="0"/>
              <a:t>Vielen Dank für Ihre Aufmerksamkeit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AA32A07E-4982-1498-2804-35DACEA5739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764" y="1977582"/>
            <a:ext cx="8516471" cy="3179173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4F0EB23-0B30-9D23-7916-CFB3F008C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64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6576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D811E3-AC2C-2390-99F4-9B3DC5A99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Zahlensysteme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A4642B9-2AA7-64DE-ADA3-0CD36CE2F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34200" cy="4351338"/>
          </a:xfrm>
        </p:spPr>
        <p:txBody>
          <a:bodyPr>
            <a:normAutofit lnSpcReduction="10000"/>
          </a:bodyPr>
          <a:lstStyle/>
          <a:p>
            <a:r>
              <a:rPr lang="de-AT" dirty="0"/>
              <a:t>Fallbeispiel: Multiplikation</a:t>
            </a:r>
          </a:p>
          <a:p>
            <a:pPr lvl="1"/>
            <a:r>
              <a:rPr lang="de-AT" dirty="0"/>
              <a:t>Verzehnfachung = nächsthöhere Zeichen wird dargestellt</a:t>
            </a:r>
          </a:p>
          <a:p>
            <a:pPr lvl="1"/>
            <a:r>
              <a:rPr lang="de-AT" dirty="0"/>
              <a:t>Verdoppelung = jedes Zeichen zweimal dargestellt</a:t>
            </a:r>
          </a:p>
          <a:p>
            <a:pPr lvl="1"/>
            <a:r>
              <a:rPr lang="de-AT" dirty="0"/>
              <a:t>Allgemeine Verdoppelung = Rückführung auf Verzehnfachung und Verdoppelung</a:t>
            </a:r>
          </a:p>
          <a:p>
            <a:pPr lvl="1"/>
            <a:r>
              <a:rPr lang="de-AT" dirty="0"/>
              <a:t>Berechnet wird 12x12</a:t>
            </a:r>
          </a:p>
          <a:p>
            <a:pPr lvl="2"/>
            <a:r>
              <a:rPr lang="de-AT" dirty="0"/>
              <a:t>12 kann als 8 + 4 dargestellt werden</a:t>
            </a:r>
          </a:p>
          <a:p>
            <a:pPr lvl="2"/>
            <a:r>
              <a:rPr lang="de-AT" dirty="0"/>
              <a:t>Wir benötigen das 4-fache von 12: 48</a:t>
            </a:r>
          </a:p>
          <a:p>
            <a:pPr lvl="2"/>
            <a:r>
              <a:rPr lang="de-AT" dirty="0"/>
              <a:t>Wir benötigen das 8-gache von 12: 96</a:t>
            </a:r>
          </a:p>
          <a:p>
            <a:pPr lvl="2"/>
            <a:r>
              <a:rPr lang="de-AT" dirty="0"/>
              <a:t>48 + 96 = 144 </a:t>
            </a:r>
            <a:endParaRPr lang="de-DE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EB9BE23F-7CBB-A017-A050-DC685911E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580" y="1996440"/>
            <a:ext cx="4110589" cy="328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035A529-ACF2-0865-830C-9070C2AC4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943" y="5639753"/>
            <a:ext cx="7239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5271649-D156-E161-2601-705F4C7DB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59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1D0635-B8BC-9BE1-8DC3-A4FB0AAD7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Zahlensysteme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86C18FD-4FA6-DE9C-DB77-E0E4461A9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015" y="1476973"/>
            <a:ext cx="6147006" cy="4417407"/>
          </a:xfrm>
          <a:prstGeom prst="rect">
            <a:avLst/>
          </a:prstGeom>
        </p:spPr>
      </p:pic>
      <p:pic>
        <p:nvPicPr>
          <p:cNvPr id="2052" name="Picture 4" descr="Der Abakus - eine Rechenhilfe">
            <a:extLst>
              <a:ext uri="{FF2B5EF4-FFF2-40B4-BE49-F238E27FC236}">
                <a16:creationId xmlns:a16="http://schemas.microsoft.com/office/drawing/2014/main" id="{1FC92BE7-BDB7-BE36-5E5A-CCDE75ECC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483" y="1971803"/>
            <a:ext cx="3580367" cy="201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A80A66F-DE45-04F7-92FB-EB4B817E7BC4}"/>
              </a:ext>
            </a:extLst>
          </p:cNvPr>
          <p:cNvSpPr txBox="1"/>
          <p:nvPr/>
        </p:nvSpPr>
        <p:spPr>
          <a:xfrm>
            <a:off x="8198086" y="4270027"/>
            <a:ext cx="3246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linkClick r:id="rId4"/>
              </a:rPr>
              <a:t>Rechnen mit dem Abakus in Mathematik | Schülerlexikon | Lernhelfer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29EAD7-B6D6-84ED-F9FB-DCDCDD822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2537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B5C1C4-0FA8-F7DA-BF2A-2B4CDEC32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Zahlensysteme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ECBA3A-76B5-595B-AB4C-7C81255AD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68886" cy="4351338"/>
          </a:xfrm>
        </p:spPr>
        <p:txBody>
          <a:bodyPr>
            <a:normAutofit fontScale="92500" lnSpcReduction="10000"/>
          </a:bodyPr>
          <a:lstStyle/>
          <a:p>
            <a:r>
              <a:rPr lang="de-AT" dirty="0"/>
              <a:t>Arabisches Zahlensystem ursprünglich in Indien entwickelt (ohne Symbol für „Null“)</a:t>
            </a:r>
          </a:p>
          <a:p>
            <a:r>
              <a:rPr lang="de-AT" dirty="0"/>
              <a:t>820 n.Chr. durch </a:t>
            </a:r>
            <a:r>
              <a:rPr lang="de-AT" dirty="0" err="1"/>
              <a:t>AlChwarizmi</a:t>
            </a:r>
            <a:r>
              <a:rPr lang="de-AT" dirty="0"/>
              <a:t> als älteste bekannte Niederschrift publiziert</a:t>
            </a:r>
          </a:p>
          <a:p>
            <a:pPr lvl="1"/>
            <a:r>
              <a:rPr lang="de-AT" dirty="0"/>
              <a:t>Vermutl. 37 Kapitel</a:t>
            </a:r>
          </a:p>
          <a:p>
            <a:pPr lvl="1"/>
            <a:r>
              <a:rPr lang="de-AT" dirty="0"/>
              <a:t>Algebra, Astronomie</a:t>
            </a:r>
          </a:p>
          <a:p>
            <a:r>
              <a:rPr lang="de-AT" dirty="0"/>
              <a:t>Im 12. </a:t>
            </a:r>
            <a:r>
              <a:rPr lang="de-AT" dirty="0" err="1"/>
              <a:t>Jahrundert</a:t>
            </a:r>
            <a:r>
              <a:rPr lang="de-AT" dirty="0"/>
              <a:t> </a:t>
            </a:r>
            <a:r>
              <a:rPr lang="de-AT" dirty="0" err="1"/>
              <a:t>lateinisiert</a:t>
            </a:r>
            <a:r>
              <a:rPr lang="de-AT" dirty="0"/>
              <a:t> -&gt; Al </a:t>
            </a:r>
            <a:r>
              <a:rPr lang="de-AT" dirty="0" err="1"/>
              <a:t>Gorithmus</a:t>
            </a:r>
            <a:endParaRPr lang="de-AT" dirty="0"/>
          </a:p>
          <a:p>
            <a:r>
              <a:rPr lang="de-AT" dirty="0"/>
              <a:t>Problem der „0“ bleibt erhalten, in Italien beispielsweise aufgrund der Fälschbarkeit lange verboten</a:t>
            </a:r>
          </a:p>
          <a:p>
            <a:r>
              <a:rPr lang="de-AT" dirty="0"/>
              <a:t>Ab 1700 in Klöstern als Standard etabliert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0EACB9E-305C-6127-408B-EAA215C76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078" y="1553936"/>
            <a:ext cx="2286000" cy="36195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66ACA58-6C55-6C33-5AB4-3F2406FD7390}"/>
              </a:ext>
            </a:extLst>
          </p:cNvPr>
          <p:cNvSpPr txBox="1"/>
          <p:nvPr/>
        </p:nvSpPr>
        <p:spPr>
          <a:xfrm>
            <a:off x="7981003" y="5304064"/>
            <a:ext cx="2556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linkClick r:id="rId3"/>
              </a:rPr>
              <a:t>al-</a:t>
            </a:r>
            <a:r>
              <a:rPr lang="de-DE" dirty="0" err="1">
                <a:hlinkClick r:id="rId3"/>
              </a:rPr>
              <a:t>Chwarizmi</a:t>
            </a:r>
            <a:r>
              <a:rPr lang="de-DE" dirty="0">
                <a:hlinkClick r:id="rId3"/>
              </a:rPr>
              <a:t> – Wikipedia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CF1C0B4-6D39-B677-DFAA-30F0D62E3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0283-3AC8-4854-9BAB-5D829BA673A7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99957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2748</Words>
  <Application>Microsoft Office PowerPoint</Application>
  <PresentationFormat>Breitbild</PresentationFormat>
  <Paragraphs>508</Paragraphs>
  <Slides>64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64</vt:i4>
      </vt:variant>
    </vt:vector>
  </HeadingPairs>
  <TitlesOfParts>
    <vt:vector size="65" baseType="lpstr">
      <vt:lpstr>Office</vt:lpstr>
      <vt:lpstr>Geschichte – und Einführung in die Informatik </vt:lpstr>
      <vt:lpstr>PowerPoint-Präsentation</vt:lpstr>
      <vt:lpstr>PowerPoint-Präsentation</vt:lpstr>
      <vt:lpstr>PowerPoint-Präsentation</vt:lpstr>
      <vt:lpstr>Teil I :: Zahlensysteme</vt:lpstr>
      <vt:lpstr>Zahlensysteme</vt:lpstr>
      <vt:lpstr>Zahlensysteme</vt:lpstr>
      <vt:lpstr>Zahlensysteme</vt:lpstr>
      <vt:lpstr>Zahlensysteme</vt:lpstr>
      <vt:lpstr>Zahlensysteme</vt:lpstr>
      <vt:lpstr>Zahlensysteme</vt:lpstr>
      <vt:lpstr>Ein erster Computer?</vt:lpstr>
      <vt:lpstr>Ein erster Computer?</vt:lpstr>
      <vt:lpstr>Ein erster Computer?</vt:lpstr>
      <vt:lpstr>Ein erster Computer?</vt:lpstr>
      <vt:lpstr>Ein erster Computer?</vt:lpstr>
      <vt:lpstr>Ein erster Computer?</vt:lpstr>
      <vt:lpstr>Einschub</vt:lpstr>
      <vt:lpstr>Einschub</vt:lpstr>
      <vt:lpstr>Ein erster Computer – JA!</vt:lpstr>
      <vt:lpstr>Einschub</vt:lpstr>
      <vt:lpstr>Konkrete Anwendungsfelder?</vt:lpstr>
      <vt:lpstr>Konkrete Anwendungsfelder?</vt:lpstr>
      <vt:lpstr>Zurück zum Computer</vt:lpstr>
      <vt:lpstr>MARK I</vt:lpstr>
      <vt:lpstr>Und in Europa?</vt:lpstr>
      <vt:lpstr>Und in Europa?</vt:lpstr>
      <vt:lpstr>Colossus</vt:lpstr>
      <vt:lpstr>Weitere Meilensteine</vt:lpstr>
      <vt:lpstr>Weitere Meilensteine</vt:lpstr>
      <vt:lpstr>Blick in die Röhre</vt:lpstr>
      <vt:lpstr>Die Notwendigkeit einer Architektur</vt:lpstr>
      <vt:lpstr>Die Revolution :: Der Transistor</vt:lpstr>
      <vt:lpstr>PowerPoint-Präsentation</vt:lpstr>
      <vt:lpstr>Teil II : Von der Information zur Informatik</vt:lpstr>
      <vt:lpstr>Codierung</vt:lpstr>
      <vt:lpstr>Codierung</vt:lpstr>
      <vt:lpstr>Codierungstheorie</vt:lpstr>
      <vt:lpstr>Codierungstheorie</vt:lpstr>
      <vt:lpstr>Codierungstheorie</vt:lpstr>
      <vt:lpstr>Zahlendarstellung</vt:lpstr>
      <vt:lpstr>Zahlendarstellung</vt:lpstr>
      <vt:lpstr>Zahlendarstellung</vt:lpstr>
      <vt:lpstr>Teil III :: Algebra</vt:lpstr>
      <vt:lpstr>Boole‘sche Algebra</vt:lpstr>
      <vt:lpstr>Boole‘sche Algebra</vt:lpstr>
      <vt:lpstr>Logische Gatter</vt:lpstr>
      <vt:lpstr>Logische Gatter</vt:lpstr>
      <vt:lpstr>Sequentielle Logik</vt:lpstr>
      <vt:lpstr>N * FF = Register</vt:lpstr>
      <vt:lpstr>MOSFET</vt:lpstr>
      <vt:lpstr>CPU</vt:lpstr>
      <vt:lpstr>Maschinensprache</vt:lpstr>
      <vt:lpstr>LEX &amp; YACC </vt:lpstr>
      <vt:lpstr>Teil IV :: Theoretische Informatik</vt:lpstr>
      <vt:lpstr>Turingmaschinen</vt:lpstr>
      <vt:lpstr>Turingmaschinen</vt:lpstr>
      <vt:lpstr>Turingmaschinen</vt:lpstr>
      <vt:lpstr>Turingmaschinen</vt:lpstr>
      <vt:lpstr>Turingmaschinen</vt:lpstr>
      <vt:lpstr>Formale Sprachen</vt:lpstr>
      <vt:lpstr>Chomsky Hierarchie</vt:lpstr>
      <vt:lpstr>PowerPoint-Präsentation</vt:lpstr>
      <vt:lpstr>Vielen Dank für Ihre Aufmerksamkeit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Einführung in die Informatik I</dc:title>
  <dc:subject>Die Geschichte der Informatik</dc:subject>
  <dc:creator>Christian Schöndorfer</dc:creator>
  <cp:keywords>SDO</cp:keywords>
  <cp:lastModifiedBy>Captain Cisco</cp:lastModifiedBy>
  <cp:revision>9</cp:revision>
  <cp:lastPrinted>2023-05-10T09:07:42Z</cp:lastPrinted>
  <dcterms:created xsi:type="dcterms:W3CDTF">2023-05-05T18:48:23Z</dcterms:created>
  <dcterms:modified xsi:type="dcterms:W3CDTF">2023-08-24T07:37:23Z</dcterms:modified>
</cp:coreProperties>
</file>